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Lst>
  <p:sldSz cy="6858000" cx="12192000"/>
  <p:notesSz cx="7315200" cy="9601200"/>
  <p:embeddedFontLst>
    <p:embeddedFont>
      <p:font typeface="Arial Narrow"/>
      <p:regular r:id="rId28"/>
      <p:bold r:id="rId29"/>
      <p:italic r:id="rId30"/>
      <p:boldItalic r:id="rId31"/>
    </p:embeddedFont>
    <p:embeddedFont>
      <p:font typeface="Helvetica Neue"/>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000000"/>
          </p15:clr>
        </p15:guide>
        <p15:guide id="2" pos="3840">
          <p15:clr>
            <a:srgbClr val="000000"/>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BFD3B2FB-7184-45C7-8974-CAEF55733B70}">
  <a:tblStyle styleId="{BFD3B2FB-7184-45C7-8974-CAEF55733B70}" styleName="Table_0">
    <a:wholeTbl>
      <a:tcTxStyle>
        <a:font>
          <a:latin typeface="Arial"/>
          <a:ea typeface="Arial"/>
          <a:cs typeface="Arial"/>
        </a:font>
        <a:srgbClr val="000000"/>
      </a:tcTxStyle>
      <a:tcStyle>
        <a:tcBdr>
          <a:left>
            <a:ln cap="flat" cmpd="sng" w="6350">
              <a:solidFill>
                <a:srgbClr val="000000"/>
              </a:solidFill>
              <a:prstDash val="solid"/>
              <a:round/>
              <a:headEnd len="sm" w="sm" type="none"/>
              <a:tailEnd len="sm" w="sm" type="none"/>
            </a:ln>
          </a:left>
          <a:right>
            <a:ln cap="flat" cmpd="sng" w="6350">
              <a:solidFill>
                <a:srgbClr val="000000"/>
              </a:solidFill>
              <a:prstDash val="solid"/>
              <a:round/>
              <a:headEnd len="sm" w="sm" type="none"/>
              <a:tailEnd len="sm" w="sm" type="none"/>
            </a:ln>
          </a:right>
          <a:top>
            <a:ln cap="flat" cmpd="sng" w="6350">
              <a:solidFill>
                <a:srgbClr val="000000"/>
              </a:solidFill>
              <a:prstDash val="solid"/>
              <a:round/>
              <a:headEnd len="sm" w="sm" type="none"/>
              <a:tailEnd len="sm" w="sm" type="none"/>
            </a:ln>
          </a:top>
          <a:bottom>
            <a:ln cap="flat" cmpd="sng" w="6350">
              <a:solidFill>
                <a:srgbClr val="000000"/>
              </a:solidFill>
              <a:prstDash val="solid"/>
              <a:round/>
              <a:headEnd len="sm" w="sm" type="none"/>
              <a:tailEnd len="sm" w="sm" type="none"/>
            </a:ln>
          </a:bottom>
          <a:insideH>
            <a:ln cap="flat" cmpd="sng" w="6350">
              <a:solidFill>
                <a:srgbClr val="000000"/>
              </a:solidFill>
              <a:prstDash val="solid"/>
              <a:round/>
              <a:headEnd len="sm" w="sm" type="none"/>
              <a:tailEnd len="sm" w="sm" type="none"/>
            </a:ln>
          </a:insideH>
          <a:insideV>
            <a:ln cap="flat" cmpd="sng" w="6350">
              <a:solidFill>
                <a:srgbClr val="000000"/>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font" Target="fonts/ArialNarrow-regular.fntdata"/><Relationship Id="rId27" Type="http://schemas.openxmlformats.org/officeDocument/2006/relationships/slide" Target="slides/slide21.xml"/><Relationship Id="rId5" Type="http://schemas.openxmlformats.org/officeDocument/2006/relationships/slideMaster" Target="slideMasters/slideMaster1.xml"/><Relationship Id="rId6" Type="http://schemas.openxmlformats.org/officeDocument/2006/relationships/notesMaster" Target="notesMasters/notesMaster1.xml"/><Relationship Id="rId29" Type="http://schemas.openxmlformats.org/officeDocument/2006/relationships/font" Target="fonts/ArialNarrow-bold.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ArialNarrow-boldItalic.fntdata"/><Relationship Id="rId30" Type="http://schemas.openxmlformats.org/officeDocument/2006/relationships/font" Target="fonts/ArialNarrow-italic.fntdata"/><Relationship Id="rId11" Type="http://schemas.openxmlformats.org/officeDocument/2006/relationships/slide" Target="slides/slide5.xml"/><Relationship Id="rId33" Type="http://schemas.openxmlformats.org/officeDocument/2006/relationships/font" Target="fonts/HelveticaNeue-bold.fntdata"/><Relationship Id="rId10" Type="http://schemas.openxmlformats.org/officeDocument/2006/relationships/slide" Target="slides/slide4.xml"/><Relationship Id="rId32" Type="http://schemas.openxmlformats.org/officeDocument/2006/relationships/font" Target="fonts/HelveticaNeue-regular.fntdata"/><Relationship Id="rId13" Type="http://schemas.openxmlformats.org/officeDocument/2006/relationships/slide" Target="slides/slide7.xml"/><Relationship Id="rId35" Type="http://schemas.openxmlformats.org/officeDocument/2006/relationships/font" Target="fonts/HelveticaNeue-boldItalic.fntdata"/><Relationship Id="rId12" Type="http://schemas.openxmlformats.org/officeDocument/2006/relationships/slide" Target="slides/slide6.xml"/><Relationship Id="rId34" Type="http://schemas.openxmlformats.org/officeDocument/2006/relationships/font" Target="fonts/HelveticaNeue-italic.fntdata"/><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1" y="1"/>
            <a:ext cx="3169920" cy="481727"/>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4143588" y="1"/>
            <a:ext cx="3169920" cy="481727"/>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1" y="9119474"/>
            <a:ext cx="3169920" cy="481726"/>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lliancecpha.org/en/child-protection-online-library/guidance-child-protection-humanitarian-action-competency-framework"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4" name="Shape 84"/>
        <p:cNvGrpSpPr/>
        <p:nvPr/>
      </p:nvGrpSpPr>
      <p:grpSpPr>
        <a:xfrm>
          <a:off x="0" y="0"/>
          <a:ext cx="0" cy="0"/>
          <a:chOff x="0" y="0"/>
          <a:chExt cx="0" cy="0"/>
        </a:xfrm>
      </p:grpSpPr>
      <p:sp>
        <p:nvSpPr>
          <p:cNvPr id="85" name="Google Shape;85;p1: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86" name="Google Shape;86;p1: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7" name="Google Shape;87;p1: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2" name="Shape 182"/>
        <p:cNvGrpSpPr/>
        <p:nvPr/>
      </p:nvGrpSpPr>
      <p:grpSpPr>
        <a:xfrm>
          <a:off x="0" y="0"/>
          <a:ext cx="0" cy="0"/>
          <a:chOff x="0" y="0"/>
          <a:chExt cx="0" cy="0"/>
        </a:xfrm>
      </p:grpSpPr>
      <p:sp>
        <p:nvSpPr>
          <p:cNvPr id="183" name="Google Shape;183;p8: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4" name="Google Shape;184;p8: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Arial"/>
              <a:buAutoNum type="arabicPeriod"/>
            </a:pPr>
            <a:r>
              <a:rPr b="1" i="0" lang="en-US" sz="1200" u="none" cap="none" strike="noStrike">
                <a:solidFill>
                  <a:schemeClr val="dk1"/>
                </a:solidFill>
              </a:rPr>
              <a:t>Technical competencies </a:t>
            </a:r>
            <a:r>
              <a:rPr i="0" lang="en-US" sz="1200" u="none" cap="none" strike="noStrike">
                <a:solidFill>
                  <a:schemeClr val="dk1"/>
                </a:solidFill>
              </a:rPr>
              <a:t>are a measurable set of </a:t>
            </a:r>
            <a:r>
              <a:rPr b="1" i="0" lang="en-US" sz="1200" u="none" cap="none" strike="noStrike">
                <a:solidFill>
                  <a:schemeClr val="dk1"/>
                </a:solidFill>
              </a:rPr>
              <a:t>knowledge, skills </a:t>
            </a:r>
            <a:r>
              <a:rPr i="0" lang="en-US" sz="1200" u="none" cap="none" strike="noStrike">
                <a:solidFill>
                  <a:schemeClr val="dk1"/>
                </a:solidFill>
              </a:rPr>
              <a:t>or </a:t>
            </a:r>
            <a:r>
              <a:rPr b="1" i="0" lang="en-US" sz="1200" u="none" cap="none" strike="noStrike">
                <a:solidFill>
                  <a:schemeClr val="dk1"/>
                </a:solidFill>
              </a:rPr>
              <a:t>attributes, </a:t>
            </a:r>
            <a:r>
              <a:rPr i="0" lang="en-US" sz="1200" u="none" cap="none" strike="noStrike">
                <a:solidFill>
                  <a:schemeClr val="dk1"/>
                </a:solidFill>
              </a:rPr>
              <a:t>and </a:t>
            </a:r>
            <a:r>
              <a:rPr b="1" i="0" lang="en-US" sz="1200" u="none" cap="none" strike="noStrike">
                <a:solidFill>
                  <a:schemeClr val="dk1"/>
                </a:solidFill>
              </a:rPr>
              <a:t>learned expertise </a:t>
            </a:r>
            <a:r>
              <a:rPr i="0" lang="en-US" sz="1200" u="none" cap="none" strike="noStrike">
                <a:solidFill>
                  <a:schemeClr val="dk1"/>
                </a:solidFill>
              </a:rPr>
              <a:t>in a specific technical area of child protection required to effectively perform a task. </a:t>
            </a:r>
            <a:endParaRPr/>
          </a:p>
          <a:p>
            <a:pPr indent="-228600" lvl="0" marL="228600" marR="0" rtl="0" algn="l">
              <a:lnSpc>
                <a:spcPct val="100000"/>
              </a:lnSpc>
              <a:spcBef>
                <a:spcPts val="0"/>
              </a:spcBef>
              <a:spcAft>
                <a:spcPts val="0"/>
              </a:spcAft>
              <a:buClr>
                <a:schemeClr val="dk1"/>
              </a:buClr>
              <a:buSzPts val="1200"/>
              <a:buFont typeface="Arial"/>
              <a:buAutoNum type="arabicPeriod"/>
            </a:pPr>
            <a:r>
              <a:rPr lang="en-US" sz="1200">
                <a:solidFill>
                  <a:schemeClr val="dk1"/>
                </a:solidFill>
              </a:rPr>
              <a:t>They are </a:t>
            </a:r>
            <a:r>
              <a:rPr b="1" lang="en-US" sz="1200">
                <a:solidFill>
                  <a:schemeClr val="dk1"/>
                </a:solidFill>
              </a:rPr>
              <a:t>aligned</a:t>
            </a:r>
            <a:r>
              <a:rPr lang="en-US" sz="1200">
                <a:solidFill>
                  <a:schemeClr val="dk1"/>
                </a:solidFill>
              </a:rPr>
              <a:t> </a:t>
            </a:r>
            <a:r>
              <a:rPr b="1" lang="en-US" sz="1200">
                <a:solidFill>
                  <a:schemeClr val="dk1"/>
                </a:solidFill>
              </a:rPr>
              <a:t>with </a:t>
            </a:r>
            <a:r>
              <a:rPr lang="en-US" sz="1200">
                <a:solidFill>
                  <a:schemeClr val="dk1"/>
                </a:solidFill>
              </a:rPr>
              <a:t>the revised 2019 version of the Minimum Standards for Child Protection in Humanitarian Action (</a:t>
            </a:r>
            <a:r>
              <a:rPr b="1" lang="en-US" sz="1200">
                <a:solidFill>
                  <a:schemeClr val="dk1"/>
                </a:solidFill>
              </a:rPr>
              <a:t>CPMS</a:t>
            </a:r>
            <a:r>
              <a:rPr lang="en-US" sz="1200">
                <a:solidFill>
                  <a:schemeClr val="dk1"/>
                </a:solidFill>
              </a:rPr>
              <a:t>)</a:t>
            </a:r>
            <a:endParaRPr/>
          </a:p>
          <a:p>
            <a:pPr indent="-228600" lvl="0" marL="228600" marR="0" rtl="0" algn="l">
              <a:lnSpc>
                <a:spcPct val="100000"/>
              </a:lnSpc>
              <a:spcBef>
                <a:spcPts val="0"/>
              </a:spcBef>
              <a:spcAft>
                <a:spcPts val="0"/>
              </a:spcAft>
              <a:buClr>
                <a:schemeClr val="dk1"/>
              </a:buClr>
              <a:buSzPts val="1200"/>
              <a:buFont typeface="Arial"/>
              <a:buAutoNum type="arabicPeriod"/>
            </a:pPr>
            <a:r>
              <a:rPr lang="en-US" sz="1200">
                <a:solidFill>
                  <a:schemeClr val="dk1"/>
                </a:solidFill>
              </a:rPr>
              <a:t>A </a:t>
            </a:r>
            <a:r>
              <a:rPr b="1" lang="en-US" sz="1200">
                <a:solidFill>
                  <a:schemeClr val="dk1"/>
                </a:solidFill>
              </a:rPr>
              <a:t>competency domain </a:t>
            </a:r>
            <a:r>
              <a:rPr lang="en-US" sz="1200">
                <a:solidFill>
                  <a:schemeClr val="dk1"/>
                </a:solidFill>
              </a:rPr>
              <a:t>is a set of related competencies </a:t>
            </a:r>
            <a:r>
              <a:rPr b="1" lang="en-US" sz="1200">
                <a:solidFill>
                  <a:schemeClr val="dk1"/>
                </a:solidFill>
              </a:rPr>
              <a:t>around a common area or thematic focus</a:t>
            </a:r>
            <a:r>
              <a:rPr lang="en-US" sz="1200">
                <a:solidFill>
                  <a:schemeClr val="dk1"/>
                </a:solidFill>
              </a:rPr>
              <a:t>. The CPHA competency domains are defined across the principles and the four pillars of the Child Protection in Humanitarian Action Minimum Standards </a:t>
            </a:r>
            <a:endParaRPr/>
          </a:p>
          <a:p>
            <a:pPr indent="-228600" lvl="0" marL="228600" marR="0" rtl="0" algn="l">
              <a:lnSpc>
                <a:spcPct val="100000"/>
              </a:lnSpc>
              <a:spcBef>
                <a:spcPts val="0"/>
              </a:spcBef>
              <a:spcAft>
                <a:spcPts val="0"/>
              </a:spcAft>
              <a:buClr>
                <a:schemeClr val="dk1"/>
              </a:buClr>
              <a:buSzPts val="1200"/>
              <a:buFont typeface="Arial"/>
              <a:buAutoNum type="arabicPeriod"/>
            </a:pPr>
            <a:r>
              <a:rPr b="1" lang="en-US" sz="1200">
                <a:solidFill>
                  <a:schemeClr val="dk1"/>
                </a:solidFill>
              </a:rPr>
              <a:t>Knowledge areas </a:t>
            </a:r>
            <a:r>
              <a:rPr lang="en-US" sz="1200">
                <a:solidFill>
                  <a:schemeClr val="dk1"/>
                </a:solidFill>
              </a:rPr>
              <a:t>and </a:t>
            </a:r>
            <a:r>
              <a:rPr b="1" lang="en-US" sz="1200">
                <a:solidFill>
                  <a:schemeClr val="dk1"/>
                </a:solidFill>
              </a:rPr>
              <a:t>skills </a:t>
            </a:r>
            <a:r>
              <a:rPr lang="en-US" sz="1200">
                <a:solidFill>
                  <a:schemeClr val="dk1"/>
                </a:solidFill>
              </a:rPr>
              <a:t>that are listed with each competency are </a:t>
            </a:r>
            <a:r>
              <a:rPr b="1" lang="en-US" sz="1200">
                <a:solidFill>
                  <a:schemeClr val="dk1"/>
                </a:solidFill>
              </a:rPr>
              <a:t>indicative only</a:t>
            </a:r>
            <a:r>
              <a:rPr lang="en-US" sz="1200">
                <a:solidFill>
                  <a:schemeClr val="dk1"/>
                </a:solidFill>
              </a:rPr>
              <a:t>. They may be adapted to be more specific to the implementation context. </a:t>
            </a:r>
            <a:endParaRPr/>
          </a:p>
          <a:p>
            <a:pPr indent="-228600" lvl="0" marL="228600" marR="0" rtl="0" algn="l">
              <a:lnSpc>
                <a:spcPct val="100000"/>
              </a:lnSpc>
              <a:spcBef>
                <a:spcPts val="0"/>
              </a:spcBef>
              <a:spcAft>
                <a:spcPts val="0"/>
              </a:spcAft>
              <a:buClr>
                <a:schemeClr val="dk1"/>
              </a:buClr>
              <a:buSzPts val="1200"/>
              <a:buFont typeface="Arial"/>
              <a:buNone/>
            </a:pPr>
            <a:r>
              <a:t/>
            </a:r>
            <a:endParaRPr sz="1200">
              <a:solidFill>
                <a:schemeClr val="dk1"/>
              </a:solidFill>
            </a:endParaRPr>
          </a:p>
          <a:p>
            <a:pPr indent="-152400" lvl="0" marL="228600" marR="0" rtl="0" algn="l">
              <a:lnSpc>
                <a:spcPct val="100000"/>
              </a:lnSpc>
              <a:spcBef>
                <a:spcPts val="0"/>
              </a:spcBef>
              <a:spcAft>
                <a:spcPts val="0"/>
              </a:spcAft>
              <a:buClr>
                <a:schemeClr val="dk1"/>
              </a:buClr>
              <a:buSzPts val="1200"/>
              <a:buFont typeface="Arial"/>
              <a:buNone/>
            </a:pPr>
            <a:r>
              <a:t/>
            </a:r>
            <a:endParaRPr sz="1200">
              <a:solidFill>
                <a:schemeClr val="dk1"/>
              </a:solidFill>
            </a:endParaRPr>
          </a:p>
          <a:p>
            <a:pPr indent="-152400" lvl="0" marL="228600" marR="0" rtl="0" algn="l">
              <a:lnSpc>
                <a:spcPct val="100000"/>
              </a:lnSpc>
              <a:spcBef>
                <a:spcPts val="0"/>
              </a:spcBef>
              <a:spcAft>
                <a:spcPts val="0"/>
              </a:spcAft>
              <a:buClr>
                <a:schemeClr val="dk1"/>
              </a:buClr>
              <a:buSzPts val="1200"/>
              <a:buFont typeface="Arial"/>
              <a:buNone/>
            </a:pPr>
            <a:r>
              <a:t/>
            </a:r>
            <a:endParaRPr sz="1200"/>
          </a:p>
        </p:txBody>
      </p:sp>
      <p:sp>
        <p:nvSpPr>
          <p:cNvPr id="185" name="Google Shape;185;p8: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9: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99" name="Google Shape;199;p9: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rgbClr val="000000"/>
              </a:buClr>
              <a:buSzPts val="1400"/>
              <a:buFont typeface="Arial"/>
              <a:buNone/>
            </a:pPr>
            <a:r>
              <a:t/>
            </a:r>
            <a:endParaRPr/>
          </a:p>
          <a:p>
            <a:pPr indent="0" lvl="0" marL="0" marR="0" rtl="0" algn="l">
              <a:lnSpc>
                <a:spcPct val="100000"/>
              </a:lnSpc>
              <a:spcBef>
                <a:spcPts val="0"/>
              </a:spcBef>
              <a:spcAft>
                <a:spcPts val="0"/>
              </a:spcAft>
              <a:buNone/>
            </a:pPr>
            <a:r>
              <a:t/>
            </a:r>
            <a:endParaRPr/>
          </a:p>
          <a:p>
            <a:pPr indent="0" lvl="0" marL="0" marR="0" rtl="0" algn="l">
              <a:lnSpc>
                <a:spcPct val="100000"/>
              </a:lnSpc>
              <a:spcBef>
                <a:spcPts val="0"/>
              </a:spcBef>
              <a:spcAft>
                <a:spcPts val="0"/>
              </a:spcAft>
              <a:buNone/>
            </a:pPr>
            <a:r>
              <a:rPr lang="en-US"/>
              <a:t>I</a:t>
            </a:r>
            <a:r>
              <a:rPr b="0" i="0" lang="en-US" sz="1200" u="none" cap="none" strike="noStrike">
                <a:solidFill>
                  <a:schemeClr val="dk1"/>
                </a:solidFill>
                <a:latin typeface="Calibri"/>
                <a:ea typeface="Calibri"/>
                <a:cs typeface="Calibri"/>
                <a:sym typeface="Calibri"/>
              </a:rPr>
              <a:t>ndicators for each competency are listed at three levels. </a:t>
            </a:r>
            <a:r>
              <a:rPr lang="en-US"/>
              <a:t>I</a:t>
            </a:r>
            <a:r>
              <a:rPr b="0" i="0" lang="en-US" sz="1200" u="none" cap="none" strike="noStrike">
                <a:solidFill>
                  <a:schemeClr val="dk1"/>
                </a:solidFill>
                <a:latin typeface="Calibri"/>
                <a:ea typeface="Calibri"/>
                <a:cs typeface="Calibri"/>
                <a:sym typeface="Calibri"/>
              </a:rPr>
              <a:t>ndicators are designed to show what effective performance looks like and provide examples of how you can demonstrate the competency at that level.</a:t>
            </a:r>
            <a:endParaRPr/>
          </a:p>
          <a:p>
            <a:pPr indent="-228600" lvl="0" marL="228600" rtl="0" algn="l">
              <a:lnSpc>
                <a:spcPct val="100000"/>
              </a:lnSpc>
              <a:spcBef>
                <a:spcPts val="0"/>
              </a:spcBef>
              <a:spcAft>
                <a:spcPts val="0"/>
              </a:spcAft>
              <a:buSzPts val="1400"/>
              <a:buFont typeface="Arial"/>
              <a:buNone/>
            </a:pPr>
            <a:r>
              <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1 </a:t>
            </a:r>
            <a:r>
              <a:rPr b="0" i="0" lang="en-US" sz="1200" u="none" cap="none" strike="noStrike">
                <a:solidFill>
                  <a:schemeClr val="dk1"/>
                </a:solidFill>
                <a:latin typeface="Calibri"/>
                <a:ea typeface="Calibri"/>
                <a:cs typeface="Calibri"/>
                <a:sym typeface="Calibri"/>
              </a:rPr>
              <a:t>describes individuals who are rather new to the relevant competency domain</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2 </a:t>
            </a:r>
            <a:r>
              <a:rPr b="0" i="0" lang="en-US" sz="1200" u="none" cap="none" strike="noStrike">
                <a:solidFill>
                  <a:schemeClr val="dk1"/>
                </a:solidFill>
                <a:latin typeface="Calibri"/>
                <a:ea typeface="Calibri"/>
                <a:cs typeface="Calibri"/>
                <a:sym typeface="Calibri"/>
              </a:rPr>
              <a:t>describes individuals with some experience from a few assignments across different CPHA contexts in the relevant competency domain.</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3 </a:t>
            </a:r>
            <a:r>
              <a:rPr b="0" i="0" lang="en-US" sz="1200" u="none" cap="none" strike="noStrike">
                <a:solidFill>
                  <a:schemeClr val="dk1"/>
                </a:solidFill>
                <a:latin typeface="Calibri"/>
                <a:ea typeface="Calibri"/>
                <a:cs typeface="Calibri"/>
                <a:sym typeface="Calibri"/>
              </a:rPr>
              <a:t>describes individuals who are experts in the relevant competency domain and can train others on this. </a:t>
            </a:r>
            <a:endParaRPr/>
          </a:p>
          <a:p>
            <a:pPr indent="-228600" lvl="0" marL="228600" rtl="0" algn="l">
              <a:lnSpc>
                <a:spcPct val="100000"/>
              </a:lnSpc>
              <a:spcBef>
                <a:spcPts val="0"/>
              </a:spcBef>
              <a:spcAft>
                <a:spcPts val="0"/>
              </a:spcAft>
              <a:buSzPts val="1400"/>
              <a:buFont typeface="Arial"/>
              <a:buNone/>
            </a:pPr>
            <a:r>
              <a:t/>
            </a:r>
            <a:endParaRPr/>
          </a:p>
          <a:p>
            <a:pPr indent="-228600" lvl="0" marL="228600" rtl="0" algn="l">
              <a:lnSpc>
                <a:spcPct val="100000"/>
              </a:lnSpc>
              <a:spcBef>
                <a:spcPts val="0"/>
              </a:spcBef>
              <a:spcAft>
                <a:spcPts val="0"/>
              </a:spcAft>
              <a:buSzPts val="1400"/>
              <a:buFont typeface="Arial"/>
              <a:buNone/>
            </a:pPr>
            <a:r>
              <a:t/>
            </a:r>
            <a:endParaRPr/>
          </a:p>
          <a:p>
            <a:pPr indent="-228600" lvl="0" marL="228600" rtl="0" algn="l">
              <a:lnSpc>
                <a:spcPct val="100000"/>
              </a:lnSpc>
              <a:spcBef>
                <a:spcPts val="0"/>
              </a:spcBef>
              <a:spcAft>
                <a:spcPts val="0"/>
              </a:spcAft>
              <a:buSzPts val="1400"/>
              <a:buFont typeface="Arial"/>
              <a:buNone/>
            </a:pPr>
            <a:r>
              <a:rPr b="1" lang="en-US"/>
              <a:t>For trainer: </a:t>
            </a:r>
            <a:r>
              <a:rPr lang="en-US"/>
              <a:t>Go through this example and read through a couple of those indicators at the different levels and explain how they show the different levels of seniority and how they build on each other</a:t>
            </a:r>
            <a:endParaRPr/>
          </a:p>
        </p:txBody>
      </p:sp>
      <p:sp>
        <p:nvSpPr>
          <p:cNvPr id="200" name="Google Shape;200;p9: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8" name="Shape 208"/>
        <p:cNvGrpSpPr/>
        <p:nvPr/>
      </p:nvGrpSpPr>
      <p:grpSpPr>
        <a:xfrm>
          <a:off x="0" y="0"/>
          <a:ext cx="0" cy="0"/>
          <a:chOff x="0" y="0"/>
          <a:chExt cx="0" cy="0"/>
        </a:xfrm>
      </p:grpSpPr>
      <p:sp>
        <p:nvSpPr>
          <p:cNvPr id="209" name="Google Shape;209;p12: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10" name="Google Shape;210;p12: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a:p>
        </p:txBody>
      </p:sp>
      <p:sp>
        <p:nvSpPr>
          <p:cNvPr id="211" name="Google Shape;211;p12: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13: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25" name="Google Shape;225;p13: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6" name="Google Shape;226;p13: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15: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36" name="Google Shape;236;p15: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b="1" lang="en-US"/>
              <a:t>Say: </a:t>
            </a:r>
            <a:r>
              <a:rPr lang="en-US"/>
              <a:t>there are 3 </a:t>
            </a:r>
            <a:r>
              <a:rPr lang="en-US"/>
              <a:t>accompanying</a:t>
            </a:r>
            <a:r>
              <a:rPr lang="en-US"/>
              <a:t> tools to the CPHA Competency Framework (distribute if in a face to face meeting) and these are: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a:t>CPHA CF job description;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a:t>CPHA CF interview preparation;</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a:t>CPHA CF performance evaluation: 3.1 Practitioner self-evaluation; and 3.2 Manager performance evaluation of practitioner</a:t>
            </a:r>
            <a:endParaRPr/>
          </a:p>
          <a:p>
            <a:pPr indent="-228600" lvl="0" marL="228600" marR="0" rtl="0" algn="l">
              <a:lnSpc>
                <a:spcPct val="100000"/>
              </a:lnSpc>
              <a:spcBef>
                <a:spcPts val="0"/>
              </a:spcBef>
              <a:spcAft>
                <a:spcPts val="0"/>
              </a:spcAft>
              <a:buClr>
                <a:schemeClr val="dk1"/>
              </a:buClr>
              <a:buSzPts val="1200"/>
              <a:buFont typeface="Calibri"/>
              <a:buNone/>
            </a:pPr>
            <a:r>
              <a:t/>
            </a:r>
            <a:endParaRPr/>
          </a:p>
          <a:p>
            <a:pPr indent="-228600" lvl="0" marL="228600" rtl="0" algn="l">
              <a:spcBef>
                <a:spcPts val="0"/>
              </a:spcBef>
              <a:spcAft>
                <a:spcPts val="0"/>
              </a:spcAft>
              <a:buClr>
                <a:schemeClr val="dk1"/>
              </a:buClr>
              <a:buSzPts val="1200"/>
              <a:buFont typeface="Calibri"/>
              <a:buNone/>
            </a:pPr>
            <a:r>
              <a:t/>
            </a:r>
            <a:endParaRPr/>
          </a:p>
          <a:p>
            <a:pPr indent="-228600" lvl="0" marL="228600" rtl="0" algn="l">
              <a:lnSpc>
                <a:spcPct val="100000"/>
              </a:lnSpc>
              <a:spcBef>
                <a:spcPts val="0"/>
              </a:spcBef>
              <a:spcAft>
                <a:spcPts val="0"/>
              </a:spcAft>
              <a:buClr>
                <a:schemeClr val="dk1"/>
              </a:buClr>
              <a:buSzPts val="1200"/>
              <a:buFont typeface="Calibri"/>
              <a:buNone/>
            </a:pPr>
            <a:r>
              <a:t/>
            </a:r>
            <a:endParaRPr b="1"/>
          </a:p>
        </p:txBody>
      </p:sp>
      <p:sp>
        <p:nvSpPr>
          <p:cNvPr id="237" name="Google Shape;237;p15: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7" name="Shape 267"/>
        <p:cNvGrpSpPr/>
        <p:nvPr/>
      </p:nvGrpSpPr>
      <p:grpSpPr>
        <a:xfrm>
          <a:off x="0" y="0"/>
          <a:ext cx="0" cy="0"/>
          <a:chOff x="0" y="0"/>
          <a:chExt cx="0" cy="0"/>
        </a:xfrm>
      </p:grpSpPr>
      <p:sp>
        <p:nvSpPr>
          <p:cNvPr id="268" name="Google Shape;268;p16: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69" name="Google Shape;269;p16: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rPr lang="en-US" sz="1000">
                <a:latin typeface="Helvetica Neue"/>
                <a:ea typeface="Helvetica Neue"/>
                <a:cs typeface="Helvetica Neue"/>
                <a:sym typeface="Helvetica Neue"/>
              </a:rPr>
              <a:t>Depending on the organization you work for job description templates can vary in their structure. Generally, required competencies are referred to as  ‘job responsibilities’, ‘role requirements’ and ‘qualifications’. </a:t>
            </a:r>
            <a:endParaRPr sz="1000">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b="1" lang="en-US" sz="1000">
                <a:latin typeface="Arial"/>
                <a:ea typeface="Arial"/>
                <a:cs typeface="Arial"/>
                <a:sym typeface="Arial"/>
              </a:rPr>
              <a:t>The competency overview template is </a:t>
            </a:r>
            <a:r>
              <a:rPr b="1" i="1" lang="en-US" sz="1000" u="sng">
                <a:latin typeface="Helvetica Neue"/>
                <a:ea typeface="Helvetica Neue"/>
                <a:cs typeface="Helvetica Neue"/>
                <a:sym typeface="Helvetica Neue"/>
              </a:rPr>
              <a:t>not</a:t>
            </a:r>
            <a:r>
              <a:rPr b="1" lang="en-US" sz="1000">
                <a:latin typeface="Helvetica Neue"/>
                <a:ea typeface="Helvetica Neue"/>
                <a:cs typeface="Helvetica Neue"/>
                <a:sym typeface="Helvetica Neue"/>
              </a:rPr>
              <a:t> shown in a job description</a:t>
            </a:r>
            <a:r>
              <a:rPr lang="en-US" sz="1000">
                <a:latin typeface="Arial"/>
                <a:ea typeface="Arial"/>
                <a:cs typeface="Arial"/>
                <a:sym typeface="Arial"/>
              </a:rPr>
              <a:t> but is the </a:t>
            </a:r>
            <a:r>
              <a:rPr b="1" lang="en-US" sz="1000">
                <a:latin typeface="Helvetica Neue"/>
                <a:ea typeface="Helvetica Neue"/>
                <a:cs typeface="Helvetica Neue"/>
                <a:sym typeface="Helvetica Neue"/>
              </a:rPr>
              <a:t>structured basis in the background</a:t>
            </a:r>
            <a:r>
              <a:rPr lang="en-US" sz="1000">
                <a:latin typeface="Helvetica Neue"/>
                <a:ea typeface="Helvetica Neue"/>
                <a:cs typeface="Helvetica Neue"/>
                <a:sym typeface="Helvetica Neue"/>
              </a:rPr>
              <a:t> in which you select competency domains, competencies, and indicators after you have defined the purpose and the scope of the role iand spelled out and the level of seniority and reporting line. The filled template then informs the content of the job description/ terms of reference. Very simple in it’s structure it also provides a set of questions to help you think through the necessary competencies for a role. </a:t>
            </a:r>
            <a:endParaRPr sz="1000">
              <a:latin typeface="Helvetica Neue"/>
              <a:ea typeface="Helvetica Neue"/>
              <a:cs typeface="Helvetica Neue"/>
              <a:sym typeface="Helvetica Neue"/>
            </a:endParaRPr>
          </a:p>
          <a:p>
            <a:pPr indent="0" lvl="0" marL="0" marR="0" rtl="0" algn="l">
              <a:lnSpc>
                <a:spcPct val="100000"/>
              </a:lnSpc>
              <a:spcBef>
                <a:spcPts val="0"/>
              </a:spcBef>
              <a:spcAft>
                <a:spcPts val="0"/>
              </a:spcAft>
              <a:buClr>
                <a:schemeClr val="dk1"/>
              </a:buClr>
              <a:buSzPts val="1200"/>
              <a:buFont typeface="Calibri"/>
              <a:buNone/>
            </a:pPr>
            <a:r>
              <a:t/>
            </a:r>
            <a:endParaRPr b="1"/>
          </a:p>
          <a:p>
            <a:pPr indent="0" lvl="0" marL="0" marR="0" rtl="0" algn="l">
              <a:lnSpc>
                <a:spcPct val="100000"/>
              </a:lnSpc>
              <a:spcBef>
                <a:spcPts val="0"/>
              </a:spcBef>
              <a:spcAft>
                <a:spcPts val="0"/>
              </a:spcAft>
              <a:buClr>
                <a:schemeClr val="dk1"/>
              </a:buClr>
              <a:buSzPts val="1200"/>
              <a:buFont typeface="Calibri"/>
              <a:buNone/>
            </a:pPr>
            <a:r>
              <a:rPr b="1" lang="en-US"/>
              <a:t>Present the various section of the first tool. </a:t>
            </a:r>
            <a:endParaRPr b="1" sz="1200">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chemeClr val="dk1"/>
              </a:buClr>
              <a:buSzPts val="1200"/>
              <a:buFont typeface="Calibri"/>
              <a:buNone/>
            </a:pPr>
            <a:r>
              <a:t/>
            </a:r>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Start with the first exercise as an individual exercise where each participant uses their own job (with or without job description/ ToR) to write down, technical and core humanitarian competencies using tool # 1 template. Explain that we will not go as far as writing the full job description but they have a fully completed example within the tool.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Template can be provided via email to fill on computers if available during the session or printed to be filled in handwriting.</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Participants will have 20 minutes to work on this individually with close support from the facilitator in case there are doubts.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After the 20 minutes have elapsed the facilitator can ask audience whether the template was easy to fill and ask if they had  outstanding questions in plenary.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Facilitator will remind participants that the work they have done on tool # 1 will be built upon in the second exercise. </a:t>
            </a:r>
            <a:endParaRPr sz="1000">
              <a:latin typeface="Arial"/>
              <a:ea typeface="Arial"/>
              <a:cs typeface="Arial"/>
              <a:sym typeface="Arial"/>
            </a:endParaRPr>
          </a:p>
          <a:p>
            <a:pPr indent="0" lvl="0" marL="0" marR="0" rtl="0" algn="l">
              <a:lnSpc>
                <a:spcPct val="100000"/>
              </a:lnSpc>
              <a:spcBef>
                <a:spcPts val="400"/>
              </a:spcBef>
              <a:spcAft>
                <a:spcPts val="0"/>
              </a:spcAft>
              <a:buNone/>
            </a:pPr>
            <a:r>
              <a:t/>
            </a:r>
            <a:endParaRPr/>
          </a:p>
        </p:txBody>
      </p:sp>
      <p:sp>
        <p:nvSpPr>
          <p:cNvPr id="270" name="Google Shape;270;p16: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7: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8" name="Google Shape;288;p17: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US" sz="1000">
                <a:latin typeface="Helvetica Neue"/>
                <a:ea typeface="Helvetica Neue"/>
                <a:cs typeface="Helvetica Neue"/>
                <a:sym typeface="Helvetica Neue"/>
              </a:rPr>
              <a:t>This guidance is meant to help you take a competency-based assessment approach to interviewing, that is linked to the competencies selected for the job description/ terms of reference (as highlighted in the Job Description Competency Overview template).</a:t>
            </a:r>
            <a:endParaRPr sz="1000">
              <a:latin typeface="Helvetica Neue"/>
              <a:ea typeface="Helvetica Neue"/>
              <a:cs typeface="Helvetica Neue"/>
              <a:sym typeface="Helvetica Neue"/>
            </a:endParaRPr>
          </a:p>
          <a:p>
            <a:pPr indent="0" lvl="0" marL="0" rtl="0" algn="l">
              <a:spcBef>
                <a:spcPts val="0"/>
              </a:spcBef>
              <a:spcAft>
                <a:spcPts val="0"/>
              </a:spcAft>
              <a:buNone/>
            </a:pPr>
            <a:r>
              <a:rPr lang="en-US" sz="1000">
                <a:latin typeface="Helvetica Neue"/>
                <a:ea typeface="Helvetica Neue"/>
                <a:cs typeface="Helvetica Neue"/>
                <a:sym typeface="Helvetica Neue"/>
              </a:rPr>
              <a:t>All the interview questions should be based on technical and core humanitarian competencies that were identified in the job description for the specific role, and which are adapted from the </a:t>
            </a:r>
            <a:r>
              <a:rPr lang="en-US" sz="1000" u="sng">
                <a:solidFill>
                  <a:srgbClr val="1155CC"/>
                </a:solidFill>
                <a:latin typeface="Helvetica Neue"/>
                <a:ea typeface="Helvetica Neue"/>
                <a:cs typeface="Helvetica Neue"/>
                <a:sym typeface="Helvetica Neue"/>
                <a:hlinkClick r:id="rId2">
                  <a:extLst>
                    <a:ext uri="{A12FA001-AC4F-418D-AE19-62706E023703}">
                      <ahyp:hlinkClr val="tx"/>
                    </a:ext>
                  </a:extLst>
                </a:hlinkClick>
              </a:rPr>
              <a:t>CPHA Competency Framework</a:t>
            </a:r>
            <a:r>
              <a:rPr lang="en-US" sz="1000">
                <a:latin typeface="Helvetica Neue"/>
                <a:ea typeface="Helvetica Neue"/>
                <a:cs typeface="Helvetica Neue"/>
                <a:sym typeface="Helvetica Neue"/>
              </a:rPr>
              <a:t>. </a:t>
            </a:r>
            <a:endParaRPr sz="1000">
              <a:latin typeface="Helvetica Neue"/>
              <a:ea typeface="Helvetica Neue"/>
              <a:cs typeface="Helvetica Neue"/>
              <a:sym typeface="Helvetica Neue"/>
            </a:endParaRPr>
          </a:p>
          <a:p>
            <a:pPr indent="0" lvl="0" marL="0" rtl="0" algn="l">
              <a:spcBef>
                <a:spcPts val="0"/>
              </a:spcBef>
              <a:spcAft>
                <a:spcPts val="0"/>
              </a:spcAft>
              <a:buNone/>
            </a:pPr>
            <a:r>
              <a:rPr lang="en-US" sz="1000">
                <a:latin typeface="Helvetica Neue"/>
                <a:ea typeface="Helvetica Neue"/>
                <a:cs typeface="Helvetica Neue"/>
                <a:sym typeface="Helvetica Neue"/>
              </a:rPr>
              <a:t>For the interview rating grid the most basic format is to have the questions linked to indicators against which technical and core humanitarian competencies  are evaluated. The grid format provides space to take notes and afterwards to rate the competency proficiency. </a:t>
            </a:r>
            <a:endParaRPr sz="1000">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US" sz="1000">
                <a:latin typeface="Helvetica Neue"/>
                <a:ea typeface="Helvetica Neue"/>
                <a:cs typeface="Helvetica Neue"/>
                <a:sym typeface="Helvetica Neue"/>
              </a:rPr>
              <a:t> </a:t>
            </a:r>
            <a:endParaRPr sz="10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p:txBody>
      </p:sp>
      <p:sp>
        <p:nvSpPr>
          <p:cNvPr id="289" name="Google Shape;289;p17: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cc9a54b167_1_4:notes"/>
          <p:cNvSpPr/>
          <p:nvPr>
            <p:ph idx="2" type="sldImg"/>
          </p:nvPr>
        </p:nvSpPr>
        <p:spPr>
          <a:xfrm>
            <a:off x="776288" y="1200150"/>
            <a:ext cx="5762700" cy="3241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05" name="Google Shape;305;gcc9a54b167_1_4:notes"/>
          <p:cNvSpPr txBox="1"/>
          <p:nvPr>
            <p:ph idx="1" type="body"/>
          </p:nvPr>
        </p:nvSpPr>
        <p:spPr>
          <a:xfrm>
            <a:off x="731520" y="4620578"/>
            <a:ext cx="5852100" cy="378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Clr>
                <a:schemeClr val="dk1"/>
              </a:buClr>
              <a:buSzPts val="1100"/>
              <a:buFont typeface="Arial"/>
              <a:buNone/>
            </a:pPr>
            <a:r>
              <a:rPr lang="en-US" sz="1000">
                <a:latin typeface="Helvetica Neue"/>
                <a:ea typeface="Helvetica Neue"/>
                <a:cs typeface="Helvetica Neue"/>
                <a:sym typeface="Helvetica Neue"/>
              </a:rPr>
              <a:t>One of the benefits of asking a </a:t>
            </a:r>
            <a:r>
              <a:rPr b="1" lang="en-US" sz="1000">
                <a:latin typeface="Helvetica Neue"/>
                <a:ea typeface="Helvetica Neue"/>
                <a:cs typeface="Helvetica Neue"/>
                <a:sym typeface="Helvetica Neue"/>
              </a:rPr>
              <a:t>motivational question</a:t>
            </a:r>
            <a:r>
              <a:rPr lang="en-US" sz="1000">
                <a:latin typeface="Helvetica Neue"/>
                <a:ea typeface="Helvetica Neue"/>
                <a:cs typeface="Helvetica Neue"/>
                <a:sym typeface="Helvetica Neue"/>
              </a:rPr>
              <a:t> is that it allows the candidate to share their passion, motivation, skills, experience and knowledge, which is relevant to the job position and about an area that they love and enjoy working in. This gives a positive and easy start into the interview. </a:t>
            </a:r>
            <a:endParaRPr sz="1000">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000">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rPr lang="en-US" sz="1000">
                <a:latin typeface="Helvetica Neue"/>
                <a:ea typeface="Helvetica Neue"/>
                <a:cs typeface="Helvetica Neue"/>
                <a:sym typeface="Helvetica Neue"/>
              </a:rPr>
              <a:t>Sample question: “What motivates you about family tracing and reunification work in emergencies?”</a:t>
            </a:r>
            <a:endParaRPr sz="10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a:p>
            <a:pPr indent="0" lvl="0" marL="0" rtl="0" algn="l">
              <a:spcBef>
                <a:spcPts val="0"/>
              </a:spcBef>
              <a:spcAft>
                <a:spcPts val="0"/>
              </a:spcAft>
              <a:buClr>
                <a:schemeClr val="dk1"/>
              </a:buClr>
              <a:buSzPts val="1100"/>
              <a:buFont typeface="Arial"/>
              <a:buNone/>
            </a:pPr>
            <a:r>
              <a:rPr b="1" lang="en-US" sz="1000">
                <a:latin typeface="Helvetica Neue"/>
                <a:ea typeface="Helvetica Neue"/>
                <a:cs typeface="Helvetica Neue"/>
                <a:sym typeface="Helvetica Neue"/>
              </a:rPr>
              <a:t>Technical questions</a:t>
            </a:r>
            <a:r>
              <a:rPr lang="en-US" sz="1000">
                <a:latin typeface="Helvetica Neue"/>
                <a:ea typeface="Helvetica Neue"/>
                <a:cs typeface="Helvetica Neue"/>
                <a:sym typeface="Helvetica Neue"/>
              </a:rPr>
              <a:t> go to the heart of the matter. They try to understand the technical knowledge, skills and experience of the candidate in a very specific and detailed way to assess the level of expertise of the subject matter. </a:t>
            </a:r>
            <a:endParaRPr i="1" sz="1000">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lang="en-US" sz="1000">
                <a:latin typeface="Helvetica Neue"/>
                <a:ea typeface="Helvetica Neue"/>
                <a:cs typeface="Helvetica Neue"/>
                <a:sym typeface="Helvetica Neue"/>
              </a:rPr>
              <a:t>Sample question: “ What are the key steps that you would consider taking prior to implementing changes to an existing family tracing and reunification process? Which components would you focus on and why? How would you ensure a consistent approach to identification, tracing and reunification”</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b="1" lang="en-US" sz="1000">
                <a:latin typeface="Helvetica Neue"/>
                <a:ea typeface="Helvetica Neue"/>
                <a:cs typeface="Helvetica Neue"/>
                <a:sym typeface="Helvetica Neue"/>
              </a:rPr>
              <a:t>Strength-based questions </a:t>
            </a:r>
            <a:r>
              <a:rPr lang="en-US" sz="1000">
                <a:latin typeface="Helvetica Neue"/>
                <a:ea typeface="Helvetica Neue"/>
                <a:cs typeface="Helvetica Neue"/>
                <a:sym typeface="Helvetica Neue"/>
              </a:rPr>
              <a:t>focus on the candidate’s strength and enable the candidate to display her/ his individual strong points and showcase any particular expertise, positive behaviors, impact, and achievements that make her/ him especially suitable for the position.</a:t>
            </a:r>
            <a:endParaRPr i="1"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lang="en-US" sz="1000">
                <a:latin typeface="Helvetica Neue"/>
                <a:ea typeface="Helvetica Neue"/>
                <a:cs typeface="Helvetica Neue"/>
                <a:sym typeface="Helvetica Neue"/>
              </a:rPr>
              <a:t>Sample question: “What do you feel are your key strengths in your current role and how are they relevant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lang="en-US" sz="1000">
                <a:latin typeface="Helvetica Neue"/>
                <a:ea typeface="Helvetica Neue"/>
                <a:cs typeface="Helvetica Neue"/>
                <a:sym typeface="Helvetica Neue"/>
              </a:rPr>
              <a:t>for this position when establishing safe, ethical, confidential and accessible monitoring and communication channels for child protection programming?”</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b="1" lang="en-US" sz="1000">
                <a:latin typeface="Helvetica Neue"/>
                <a:ea typeface="Helvetica Neue"/>
                <a:cs typeface="Helvetica Neue"/>
                <a:sym typeface="Helvetica Neue"/>
              </a:rPr>
              <a:t>Contextualized questions</a:t>
            </a:r>
            <a:r>
              <a:rPr lang="en-US" sz="1000">
                <a:latin typeface="Helvetica Neue"/>
                <a:ea typeface="Helvetica Neue"/>
                <a:cs typeface="Helvetica Neue"/>
                <a:sym typeface="Helvetica Neue"/>
              </a:rPr>
              <a:t> are supposed to give a flavour of candidate past behavior and performance to understand what to expect from  future behavior and performance of a candidate.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lang="en-US" sz="1000">
                <a:latin typeface="Helvetica Neue"/>
                <a:ea typeface="Helvetica Neue"/>
                <a:cs typeface="Helvetica Neue"/>
                <a:sym typeface="Helvetica Neue"/>
              </a:rPr>
              <a:t>Sample question: “Tell us about a time when you had to </a:t>
            </a:r>
            <a:r>
              <a:rPr lang="en-US" sz="1000">
                <a:solidFill>
                  <a:srgbClr val="1E2D3A"/>
                </a:solidFill>
                <a:latin typeface="Helvetica Neue"/>
                <a:ea typeface="Helvetica Neue"/>
                <a:cs typeface="Helvetica Neue"/>
                <a:sym typeface="Helvetica Neue"/>
              </a:rPr>
              <a:t>map local and national capacity and gaps to assess separation risks and vulnerabilities to identify potential partners to start a programmatic response specific to  unaccompanied and separated children risks”</a:t>
            </a:r>
            <a:endParaRPr sz="1000">
              <a:solidFill>
                <a:srgbClr val="1E2D3A"/>
              </a:solidFill>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solidFill>
                <a:srgbClr val="1E2D3A"/>
              </a:solidFill>
              <a:latin typeface="Helvetica Neue"/>
              <a:ea typeface="Helvetica Neue"/>
              <a:cs typeface="Helvetica Neue"/>
              <a:sym typeface="Helvetica Neue"/>
            </a:endParaRPr>
          </a:p>
          <a:p>
            <a:pPr indent="0" lvl="0" marL="0" rtl="0" algn="l">
              <a:spcBef>
                <a:spcPts val="0"/>
              </a:spcBef>
              <a:spcAft>
                <a:spcPts val="0"/>
              </a:spcAft>
              <a:buSzPts val="1100"/>
              <a:buNone/>
            </a:pPr>
            <a:r>
              <a:rPr b="1" lang="en-US" sz="1000">
                <a:latin typeface="Helvetica Neue"/>
                <a:ea typeface="Helvetica Neue"/>
                <a:cs typeface="Helvetica Neue"/>
                <a:sym typeface="Helvetica Neue"/>
              </a:rPr>
              <a:t>Situational scenario questions</a:t>
            </a:r>
            <a:r>
              <a:rPr lang="en-US" sz="1000">
                <a:latin typeface="Helvetica Neue"/>
                <a:ea typeface="Helvetica Neue"/>
                <a:cs typeface="Helvetica Neue"/>
                <a:sym typeface="Helvetica Neue"/>
              </a:rPr>
              <a:t> usually try to uncover and assess the candidate’s ability to handle a given situation or issue and creativity to apply her/ his knowledge, skills and experiencein a complex context and the ability to make decisions and perform under pressure.</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rPr lang="en-US" sz="1000">
                <a:latin typeface="Helvetica Neue"/>
                <a:ea typeface="Helvetica Neue"/>
                <a:cs typeface="Helvetica Neue"/>
                <a:sym typeface="Helvetica Neue"/>
              </a:rPr>
              <a:t>Sample question: “You just received a call from government social workers noting that a group of 10 unaccompanied children have just arrived in the nearest refugee camp and that there are not sufficient host families to cater for them. What steps would you consider taking?</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solidFill>
                <a:srgbClr val="1E2D3A"/>
              </a:solidFill>
              <a:latin typeface="Helvetica Neue"/>
              <a:ea typeface="Helvetica Neue"/>
              <a:cs typeface="Helvetica Neue"/>
              <a:sym typeface="Helvetica Neue"/>
            </a:endParaRPr>
          </a:p>
          <a:p>
            <a:pPr indent="0" lvl="0" marL="0" rtl="0" algn="l">
              <a:spcBef>
                <a:spcPts val="0"/>
              </a:spcBef>
              <a:spcAft>
                <a:spcPts val="0"/>
              </a:spcAft>
              <a:buClr>
                <a:schemeClr val="dk1"/>
              </a:buClr>
              <a:buSzPts val="1100"/>
              <a:buFont typeface="Arial"/>
              <a:buNone/>
            </a:pPr>
            <a:r>
              <a:t/>
            </a:r>
            <a:endParaRPr sz="10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p:txBody>
      </p:sp>
      <p:sp>
        <p:nvSpPr>
          <p:cNvPr id="306" name="Google Shape;306;gcc9a54b167_1_4:notes"/>
          <p:cNvSpPr txBox="1"/>
          <p:nvPr>
            <p:ph idx="12" type="sldNum"/>
          </p:nvPr>
        </p:nvSpPr>
        <p:spPr>
          <a:xfrm>
            <a:off x="4143588" y="9119474"/>
            <a:ext cx="3169800" cy="4818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cc9a54b167_1_58:notes"/>
          <p:cNvSpPr/>
          <p:nvPr>
            <p:ph idx="2" type="sldImg"/>
          </p:nvPr>
        </p:nvSpPr>
        <p:spPr>
          <a:xfrm>
            <a:off x="776288" y="1200150"/>
            <a:ext cx="5762700" cy="3241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22" name="Google Shape;322;gcc9a54b167_1_58:notes"/>
          <p:cNvSpPr txBox="1"/>
          <p:nvPr>
            <p:ph idx="1" type="body"/>
          </p:nvPr>
        </p:nvSpPr>
        <p:spPr>
          <a:xfrm>
            <a:off x="731520" y="4620578"/>
            <a:ext cx="5852100" cy="378060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292100" lvl="0" marL="228600" rtl="0" algn="l">
              <a:spcBef>
                <a:spcPts val="400"/>
              </a:spcBef>
              <a:spcAft>
                <a:spcPts val="0"/>
              </a:spcAft>
              <a:buClr>
                <a:schemeClr val="dk1"/>
              </a:buClr>
              <a:buSzPts val="1000"/>
              <a:buAutoNum type="arabicPeriod"/>
            </a:pPr>
            <a:r>
              <a:rPr lang="en-US" sz="1000">
                <a:latin typeface="Arial"/>
                <a:ea typeface="Arial"/>
                <a:cs typeface="Arial"/>
                <a:sym typeface="Arial"/>
              </a:rPr>
              <a:t>Group participants in groups of 2s or 3s</a:t>
            </a:r>
            <a:endParaRPr sz="1000">
              <a:latin typeface="Arial"/>
              <a:ea typeface="Arial"/>
              <a:cs typeface="Arial"/>
              <a:sym typeface="Arial"/>
            </a:endParaRPr>
          </a:p>
          <a:p>
            <a:pPr indent="-292100" lvl="0" marL="228600" rtl="0" algn="l">
              <a:spcBef>
                <a:spcPts val="400"/>
              </a:spcBef>
              <a:spcAft>
                <a:spcPts val="0"/>
              </a:spcAft>
              <a:buClr>
                <a:schemeClr val="dk1"/>
              </a:buClr>
              <a:buSzPts val="1000"/>
              <a:buAutoNum type="arabicPeriod"/>
            </a:pPr>
            <a:r>
              <a:rPr lang="en-US" sz="1000">
                <a:latin typeface="Arial"/>
                <a:ea typeface="Arial"/>
                <a:cs typeface="Arial"/>
                <a:sym typeface="Arial"/>
              </a:rPr>
              <a:t>Provide Interview Grid Template (printed or in soft copy)</a:t>
            </a:r>
            <a:endParaRPr sz="1000">
              <a:latin typeface="Arial"/>
              <a:ea typeface="Arial"/>
              <a:cs typeface="Arial"/>
              <a:sym typeface="Arial"/>
            </a:endParaRPr>
          </a:p>
          <a:p>
            <a:pPr indent="-292100" lvl="0" marL="228600" rtl="0" algn="l">
              <a:spcBef>
                <a:spcPts val="0"/>
              </a:spcBef>
              <a:spcAft>
                <a:spcPts val="0"/>
              </a:spcAft>
              <a:buClr>
                <a:schemeClr val="dk1"/>
              </a:buClr>
              <a:buSzPts val="1000"/>
              <a:buAutoNum type="arabicPeriod"/>
            </a:pPr>
            <a:r>
              <a:rPr lang="en-US" sz="1000">
                <a:latin typeface="Arial"/>
                <a:ea typeface="Arial"/>
                <a:cs typeface="Arial"/>
                <a:sym typeface="Arial"/>
              </a:rPr>
              <a:t>Ask participants to choose one job description, preferably one from the previous exercise that was well populated. </a:t>
            </a:r>
            <a:endParaRPr sz="1000">
              <a:latin typeface="Arial"/>
              <a:ea typeface="Arial"/>
              <a:cs typeface="Arial"/>
              <a:sym typeface="Arial"/>
            </a:endParaRPr>
          </a:p>
          <a:p>
            <a:pPr indent="-292100" lvl="0" marL="228600" rtl="0" algn="l">
              <a:spcBef>
                <a:spcPts val="400"/>
              </a:spcBef>
              <a:spcAft>
                <a:spcPts val="0"/>
              </a:spcAft>
              <a:buClr>
                <a:schemeClr val="dk1"/>
              </a:buClr>
              <a:buSzPts val="1000"/>
              <a:buAutoNum type="arabicPeriod"/>
            </a:pPr>
            <a:r>
              <a:rPr lang="en-US" sz="1000">
                <a:latin typeface="Arial"/>
                <a:ea typeface="Arial"/>
                <a:cs typeface="Arial"/>
                <a:sym typeface="Arial"/>
              </a:rPr>
              <a:t>Ask participants to develop questions suited for the selected competencies and indicators using different type of questions and fill the interview rating grid. Allow 20 minutes for group work</a:t>
            </a:r>
            <a:endParaRPr sz="1000">
              <a:latin typeface="Arial"/>
              <a:ea typeface="Arial"/>
              <a:cs typeface="Arial"/>
              <a:sym typeface="Arial"/>
            </a:endParaRPr>
          </a:p>
          <a:p>
            <a:pPr indent="-292100" lvl="0" marL="228600" rtl="0" algn="l">
              <a:spcBef>
                <a:spcPts val="400"/>
              </a:spcBef>
              <a:spcAft>
                <a:spcPts val="0"/>
              </a:spcAft>
              <a:buClr>
                <a:schemeClr val="dk1"/>
              </a:buClr>
              <a:buSzPts val="1000"/>
              <a:buAutoNum type="arabicPeriod"/>
            </a:pPr>
            <a:r>
              <a:rPr lang="en-US" sz="1000">
                <a:latin typeface="Arial"/>
                <a:ea typeface="Arial"/>
                <a:cs typeface="Arial"/>
                <a:sym typeface="Arial"/>
              </a:rPr>
              <a:t>Back in plenary ask each group to present one  question they have drafted, say the type of question it is and to which indicator/competency it was related</a:t>
            </a:r>
            <a:endParaRPr sz="1000">
              <a:latin typeface="Arial"/>
              <a:ea typeface="Arial"/>
              <a:cs typeface="Arial"/>
              <a:sym typeface="Arial"/>
            </a:endParaRPr>
          </a:p>
          <a:p>
            <a:pPr indent="0" lvl="0" marL="0" rtl="0" algn="l">
              <a:spcBef>
                <a:spcPts val="400"/>
              </a:spcBef>
              <a:spcAft>
                <a:spcPts val="0"/>
              </a:spcAft>
              <a:buSzPts val="1100"/>
              <a:buNone/>
            </a:pPr>
            <a:r>
              <a:t/>
            </a:r>
            <a:endParaRPr sz="1000">
              <a:solidFill>
                <a:srgbClr val="1E2D3A"/>
              </a:solidFill>
              <a:latin typeface="Helvetica Neue"/>
              <a:ea typeface="Helvetica Neue"/>
              <a:cs typeface="Helvetica Neue"/>
              <a:sym typeface="Helvetica Neue"/>
            </a:endParaRPr>
          </a:p>
          <a:p>
            <a:pPr indent="0" lvl="0" marL="0" rtl="0" algn="l">
              <a:spcBef>
                <a:spcPts val="0"/>
              </a:spcBef>
              <a:spcAft>
                <a:spcPts val="0"/>
              </a:spcAft>
              <a:buSzPts val="1100"/>
              <a:buNone/>
            </a:pPr>
            <a:r>
              <a:t/>
            </a:r>
            <a:endParaRPr sz="1000">
              <a:latin typeface="Helvetica Neue"/>
              <a:ea typeface="Helvetica Neue"/>
              <a:cs typeface="Helvetica Neue"/>
              <a:sym typeface="Helvetica Neue"/>
            </a:endParaRPr>
          </a:p>
          <a:p>
            <a:pPr indent="0" lvl="0" marL="0" rtl="0" algn="l">
              <a:lnSpc>
                <a:spcPct val="100000"/>
              </a:lnSpc>
              <a:spcBef>
                <a:spcPts val="0"/>
              </a:spcBef>
              <a:spcAft>
                <a:spcPts val="0"/>
              </a:spcAft>
              <a:buSzPts val="1400"/>
              <a:buNone/>
            </a:pPr>
            <a:r>
              <a:t/>
            </a:r>
            <a:endParaRPr/>
          </a:p>
        </p:txBody>
      </p:sp>
      <p:sp>
        <p:nvSpPr>
          <p:cNvPr id="323" name="Google Shape;323;gcc9a54b167_1_58:notes"/>
          <p:cNvSpPr txBox="1"/>
          <p:nvPr>
            <p:ph idx="12" type="sldNum"/>
          </p:nvPr>
        </p:nvSpPr>
        <p:spPr>
          <a:xfrm>
            <a:off x="4143588" y="9119474"/>
            <a:ext cx="3169800" cy="4818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p18: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39" name="Google Shape;339;p18: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Say: Practitioner and Manager Performance evaluation tool supports practitioners in different ways:</a:t>
            </a:r>
            <a:endParaRPr sz="1000">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1 – Firstly it helps in undertaking a self-evaluation on their competencies in regard to the position they are occupying</a:t>
            </a:r>
            <a:endParaRPr sz="1000">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2 – Secondly, it can support the process of professional performance evaluation of practitioners and help guide the discussion between them and their managers</a:t>
            </a:r>
            <a:endParaRPr sz="1000">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3 – Thirdly, this tool can also be used as a basis to define learning and development needs and opportunities for the practitioner</a:t>
            </a:r>
            <a:endParaRPr sz="1000">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Go through the excel file and how it is built by either showing it sharing your screen or handing print outs. Remind everyone that sheet 1 has all the instructions in case you need to go back to them. </a:t>
            </a:r>
            <a:endParaRPr sz="1000">
              <a:latin typeface="Arial"/>
              <a:ea typeface="Arial"/>
              <a:cs typeface="Arial"/>
              <a:sym typeface="Arial"/>
            </a:endParaRPr>
          </a:p>
          <a:p>
            <a:pPr indent="0" lvl="0" marL="0" rtl="0" algn="l">
              <a:spcBef>
                <a:spcPts val="1200"/>
              </a:spcBef>
              <a:spcAft>
                <a:spcPts val="0"/>
              </a:spcAft>
              <a:buClr>
                <a:schemeClr val="dk1"/>
              </a:buClr>
              <a:buSzPts val="1100"/>
              <a:buFont typeface="Arial"/>
              <a:buNone/>
            </a:pPr>
            <a:r>
              <a:rPr lang="en-US" sz="1000">
                <a:latin typeface="Arial"/>
                <a:ea typeface="Arial"/>
                <a:cs typeface="Arial"/>
                <a:sym typeface="Arial"/>
              </a:rPr>
              <a:t>Ask participants to work individually for 20 minutes.  Each  participant uses their own job and the tool filled in the first exercise to complete their own self evaluation.</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400"/>
              </a:spcAft>
              <a:buClr>
                <a:schemeClr val="dk1"/>
              </a:buClr>
              <a:buSzPts val="1100"/>
              <a:buFont typeface="Arial"/>
              <a:buNone/>
            </a:pPr>
            <a:r>
              <a:rPr lang="en-US" sz="1000">
                <a:latin typeface="Arial"/>
                <a:ea typeface="Arial"/>
                <a:cs typeface="Arial"/>
                <a:sym typeface="Arial"/>
              </a:rPr>
              <a:t>Ask if they have any questions</a:t>
            </a:r>
            <a:endParaRPr/>
          </a:p>
        </p:txBody>
      </p:sp>
      <p:sp>
        <p:nvSpPr>
          <p:cNvPr id="340" name="Google Shape;340;p18: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2: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97" name="Google Shape;97;p2: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8" name="Google Shape;98;p2: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4" name="Shape 354"/>
        <p:cNvGrpSpPr/>
        <p:nvPr/>
      </p:nvGrpSpPr>
      <p:grpSpPr>
        <a:xfrm>
          <a:off x="0" y="0"/>
          <a:ext cx="0" cy="0"/>
          <a:chOff x="0" y="0"/>
          <a:chExt cx="0" cy="0"/>
        </a:xfrm>
      </p:grpSpPr>
      <p:sp>
        <p:nvSpPr>
          <p:cNvPr id="355" name="Google Shape;355;p19: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56" name="Google Shape;356;p19: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Say: you can use the filled form to validate and discuss your self-evaluation with your manager and if you are a manager you can ask the colleague you are supervising to fill in the self-evaluation part before moving into filling the second part of the sheet which is dedicated to managers. Show the relevant section on the excel sheet.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Explain the recap sheet.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Ask again if there any outstanding questions</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Thank everyone for participation (evaluation)</a:t>
            </a:r>
            <a:endParaRPr sz="1000">
              <a:latin typeface="Arial"/>
              <a:ea typeface="Arial"/>
              <a:cs typeface="Arial"/>
              <a:sym typeface="Arial"/>
            </a:endParaRPr>
          </a:p>
          <a:p>
            <a:pPr indent="0" lvl="0" marL="0" rtl="0" algn="l">
              <a:lnSpc>
                <a:spcPct val="100000"/>
              </a:lnSpc>
              <a:spcBef>
                <a:spcPts val="400"/>
              </a:spcBef>
              <a:spcAft>
                <a:spcPts val="0"/>
              </a:spcAft>
              <a:buSzPts val="1400"/>
              <a:buNone/>
            </a:pPr>
            <a:r>
              <a:t/>
            </a:r>
            <a:endParaRPr/>
          </a:p>
        </p:txBody>
      </p:sp>
      <p:sp>
        <p:nvSpPr>
          <p:cNvPr id="357" name="Google Shape;357;p19: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0" name="Shape 370"/>
        <p:cNvGrpSpPr/>
        <p:nvPr/>
      </p:nvGrpSpPr>
      <p:grpSpPr>
        <a:xfrm>
          <a:off x="0" y="0"/>
          <a:ext cx="0" cy="0"/>
          <a:chOff x="0" y="0"/>
          <a:chExt cx="0" cy="0"/>
        </a:xfrm>
      </p:grpSpPr>
      <p:sp>
        <p:nvSpPr>
          <p:cNvPr id="371" name="Google Shape;371;gccd57d61d9_0_9:notes"/>
          <p:cNvSpPr/>
          <p:nvPr>
            <p:ph idx="2" type="sldImg"/>
          </p:nvPr>
        </p:nvSpPr>
        <p:spPr>
          <a:xfrm>
            <a:off x="776288" y="1200150"/>
            <a:ext cx="5762700" cy="32418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372" name="Google Shape;372;gccd57d61d9_0_9:notes"/>
          <p:cNvSpPr txBox="1"/>
          <p:nvPr>
            <p:ph idx="1" type="body"/>
          </p:nvPr>
        </p:nvSpPr>
        <p:spPr>
          <a:xfrm>
            <a:off x="731520" y="4620578"/>
            <a:ext cx="5852100" cy="3780600"/>
          </a:xfrm>
          <a:prstGeom prst="rect">
            <a:avLst/>
          </a:prstGeom>
          <a:noFill/>
          <a:ln>
            <a:noFill/>
          </a:ln>
        </p:spPr>
        <p:txBody>
          <a:bodyPr anchorCtr="0" anchor="t" bIns="45700" lIns="91425" spcFirstLastPara="1" rIns="91425" wrap="square" tIns="45700">
            <a:noAutofit/>
          </a:bodyPr>
          <a:lstStyle/>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Explain the recap sheet.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Ask again if there any outstanding questions</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t/>
            </a:r>
            <a:endParaRPr sz="1000">
              <a:latin typeface="Arial"/>
              <a:ea typeface="Arial"/>
              <a:cs typeface="Arial"/>
              <a:sym typeface="Arial"/>
            </a:endParaRPr>
          </a:p>
          <a:p>
            <a:pPr indent="0" lvl="0" marL="0" rtl="0" algn="l">
              <a:spcBef>
                <a:spcPts val="400"/>
              </a:spcBef>
              <a:spcAft>
                <a:spcPts val="0"/>
              </a:spcAft>
              <a:buClr>
                <a:schemeClr val="dk1"/>
              </a:buClr>
              <a:buSzPts val="1100"/>
              <a:buFont typeface="Arial"/>
              <a:buNone/>
            </a:pPr>
            <a:r>
              <a:rPr lang="en-US" sz="1000">
                <a:latin typeface="Arial"/>
                <a:ea typeface="Arial"/>
                <a:cs typeface="Arial"/>
                <a:sym typeface="Arial"/>
              </a:rPr>
              <a:t>Thank everyone for participation (evaluation)</a:t>
            </a:r>
            <a:endParaRPr sz="1000">
              <a:latin typeface="Arial"/>
              <a:ea typeface="Arial"/>
              <a:cs typeface="Arial"/>
              <a:sym typeface="Arial"/>
            </a:endParaRPr>
          </a:p>
          <a:p>
            <a:pPr indent="0" lvl="0" marL="0" rtl="0" algn="l">
              <a:lnSpc>
                <a:spcPct val="100000"/>
              </a:lnSpc>
              <a:spcBef>
                <a:spcPts val="400"/>
              </a:spcBef>
              <a:spcAft>
                <a:spcPts val="0"/>
              </a:spcAft>
              <a:buSzPts val="1400"/>
              <a:buNone/>
            </a:pPr>
            <a:r>
              <a:t/>
            </a:r>
            <a:endParaRPr/>
          </a:p>
        </p:txBody>
      </p:sp>
      <p:sp>
        <p:nvSpPr>
          <p:cNvPr id="373" name="Google Shape;373;gccd57d61d9_0_9:notes"/>
          <p:cNvSpPr txBox="1"/>
          <p:nvPr>
            <p:ph idx="12" type="sldNum"/>
          </p:nvPr>
        </p:nvSpPr>
        <p:spPr>
          <a:xfrm>
            <a:off x="4143588" y="9119474"/>
            <a:ext cx="3169800" cy="4818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3: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3: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rtl="0" algn="l">
              <a:lnSpc>
                <a:spcPct val="100000"/>
              </a:lnSpc>
              <a:spcBef>
                <a:spcPts val="0"/>
              </a:spcBef>
              <a:spcAft>
                <a:spcPts val="0"/>
              </a:spcAft>
              <a:buClr>
                <a:schemeClr val="dk1"/>
              </a:buClr>
              <a:buSzPts val="1200"/>
              <a:buFont typeface="Calibri"/>
              <a:buAutoNum type="arabicPeriod"/>
            </a:pPr>
            <a:r>
              <a:rPr lang="en-US"/>
              <a:t>In 2010, the former Child Protection Working Group (CPWG) developed the first Child Protection in Emergencies (CPiE) Competency Framework, the revision of this framework started in 2018 culminating with the release of the new CPHA Competency Framework at the end of 2020.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a:t>The CF now</a:t>
            </a:r>
            <a:r>
              <a:rPr i="0" lang="en-US" sz="1200" u="none" cap="none" strike="noStrike">
                <a:solidFill>
                  <a:schemeClr val="dk1"/>
                </a:solidFill>
              </a:rPr>
              <a:t> offers a set of </a:t>
            </a:r>
            <a:r>
              <a:rPr lang="en-US"/>
              <a:t>T</a:t>
            </a:r>
            <a:r>
              <a:rPr i="0" lang="en-US" sz="1200" u="none" cap="none" strike="noStrike">
                <a:solidFill>
                  <a:schemeClr val="dk1"/>
                </a:solidFill>
              </a:rPr>
              <a:t>echnical </a:t>
            </a:r>
            <a:r>
              <a:rPr lang="en-US"/>
              <a:t>Competencies that are fully aligned with the 2019 CPMS edition. </a:t>
            </a:r>
            <a:endParaRPr sz="1200">
              <a:solidFill>
                <a:schemeClr val="dk1"/>
              </a:solidFill>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It broadly describes expected standards of performance across a number of technical competencies that can be applied to different roles within the sector.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The framework is intended to inform staff recruitment, learning and professional development, performance management, planning and organizational design.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It is a sector-wide guidance to advance the accountability, effectiveness and predictability of CP preparedness, response and recovery programming for affected populations.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The framework is primarily intended for use by CP and HR practitioners in humanitarian contexts.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However, it is also relevant at global level or in development settings in support of planning and emergency preparedness.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It is best used in conjunction with the Core Humanitarian Competency Framework (CHCF), where applicable with the Competency Framework for Child Protection Coordinators and Information Management Officers and the EiE Competency Framework. </a:t>
            </a:r>
            <a:endParaRPr/>
          </a:p>
          <a:p>
            <a:pPr indent="-228600" lvl="0" marL="228600" rtl="0" algn="l">
              <a:lnSpc>
                <a:spcPct val="100000"/>
              </a:lnSpc>
              <a:spcBef>
                <a:spcPts val="0"/>
              </a:spcBef>
              <a:spcAft>
                <a:spcPts val="0"/>
              </a:spcAft>
              <a:buClr>
                <a:schemeClr val="dk1"/>
              </a:buClr>
              <a:buSzPts val="1200"/>
              <a:buFont typeface="Calibri"/>
              <a:buAutoNum type="arabicPeriod"/>
            </a:pPr>
            <a:r>
              <a:rPr lang="en-US" sz="1200">
                <a:solidFill>
                  <a:schemeClr val="dk1"/>
                </a:solidFill>
              </a:rPr>
              <a:t>It is transferable across people, countries and cultures and can be a valuable tool for entry-, mid- and senior-level professional development. </a:t>
            </a:r>
            <a:endParaRPr/>
          </a:p>
          <a:p>
            <a:pPr indent="0" lvl="0" marL="0" rtl="0" algn="l">
              <a:lnSpc>
                <a:spcPct val="100000"/>
              </a:lnSpc>
              <a:spcBef>
                <a:spcPts val="0"/>
              </a:spcBef>
              <a:spcAft>
                <a:spcPts val="0"/>
              </a:spcAft>
              <a:buSzPts val="1400"/>
              <a:buNone/>
            </a:pPr>
            <a:r>
              <a:t/>
            </a:r>
            <a:endParaRPr/>
          </a:p>
        </p:txBody>
      </p:sp>
      <p:sp>
        <p:nvSpPr>
          <p:cNvPr id="109" name="Google Shape;109;p3: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4: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19" name="Google Shape;119;p4: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marR="0" rtl="0" algn="l">
              <a:lnSpc>
                <a:spcPct val="60000"/>
              </a:lnSpc>
              <a:spcBef>
                <a:spcPts val="0"/>
              </a:spcBef>
              <a:spcAft>
                <a:spcPts val="0"/>
              </a:spcAft>
              <a:buClr>
                <a:srgbClr val="000000"/>
              </a:buClr>
              <a:buSzPts val="1400"/>
              <a:buFont typeface="Arial"/>
              <a:buNone/>
            </a:pPr>
            <a:r>
              <a:t/>
            </a:r>
            <a:endParaRPr sz="1250">
              <a:solidFill>
                <a:srgbClr val="2B3D4F"/>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US" sz="1250">
                <a:solidFill>
                  <a:srgbClr val="2B3D4F"/>
                </a:solidFill>
                <a:highlight>
                  <a:srgbClr val="FFFFFF"/>
                </a:highlight>
              </a:rPr>
              <a:t>THe CPHA competency framework is to be considered a live document. the L&amp;D WG aims to revise the whole document in early 2022 (one year from it’s launch) and for this reason we are kindlgy requesting feedback on the experience of users. If you do use the framework (particularly after this training) it would be wonderful if you could Please consider the following questions in your feedback: </a:t>
            </a:r>
            <a:endParaRPr sz="1250">
              <a:solidFill>
                <a:srgbClr val="2B3D4F"/>
              </a:solidFill>
              <a:highlight>
                <a:srgbClr val="FFFFFF"/>
              </a:highlight>
            </a:endParaRPr>
          </a:p>
          <a:p>
            <a:pPr indent="-307975" lvl="0" marL="723900" rtl="0" algn="l">
              <a:lnSpc>
                <a:spcPct val="115000"/>
              </a:lnSpc>
              <a:spcBef>
                <a:spcPts val="1500"/>
              </a:spcBef>
              <a:spcAft>
                <a:spcPts val="0"/>
              </a:spcAft>
              <a:buClr>
                <a:srgbClr val="2B3D4F"/>
              </a:buClr>
              <a:buSzPts val="1250"/>
              <a:buFont typeface="Calibri"/>
              <a:buChar char="●"/>
            </a:pPr>
            <a:r>
              <a:rPr lang="en-US" sz="1250">
                <a:solidFill>
                  <a:srgbClr val="2B3D4F"/>
                </a:solidFill>
                <a:highlight>
                  <a:srgbClr val="FFFFFF"/>
                </a:highlight>
              </a:rPr>
              <a:t>For what purposes have you used the CPHA competency framework? </a:t>
            </a:r>
            <a:endParaRPr sz="1250">
              <a:solidFill>
                <a:srgbClr val="2B3D4F"/>
              </a:solidFill>
              <a:highlight>
                <a:srgbClr val="FFFFFF"/>
              </a:highlight>
            </a:endParaRPr>
          </a:p>
          <a:p>
            <a:pPr indent="-307975" lvl="0" marL="723900" rtl="0" algn="l">
              <a:lnSpc>
                <a:spcPct val="115000"/>
              </a:lnSpc>
              <a:spcBef>
                <a:spcPts val="0"/>
              </a:spcBef>
              <a:spcAft>
                <a:spcPts val="0"/>
              </a:spcAft>
              <a:buClr>
                <a:srgbClr val="2B3D4F"/>
              </a:buClr>
              <a:buSzPts val="1250"/>
              <a:buFont typeface="Calibri"/>
              <a:buChar char="●"/>
            </a:pPr>
            <a:r>
              <a:rPr lang="en-US" sz="1250">
                <a:solidFill>
                  <a:srgbClr val="2B3D4F"/>
                </a:solidFill>
                <a:highlight>
                  <a:srgbClr val="FFFFFF"/>
                </a:highlight>
              </a:rPr>
              <a:t>Which parts of the framework were most relevant to your work? </a:t>
            </a:r>
            <a:endParaRPr sz="1250">
              <a:solidFill>
                <a:srgbClr val="2B3D4F"/>
              </a:solidFill>
              <a:highlight>
                <a:srgbClr val="FFFFFF"/>
              </a:highlight>
            </a:endParaRPr>
          </a:p>
          <a:p>
            <a:pPr indent="-307975" lvl="0" marL="723900" rtl="0" algn="l">
              <a:lnSpc>
                <a:spcPct val="115000"/>
              </a:lnSpc>
              <a:spcBef>
                <a:spcPts val="0"/>
              </a:spcBef>
              <a:spcAft>
                <a:spcPts val="0"/>
              </a:spcAft>
              <a:buClr>
                <a:srgbClr val="2B3D4F"/>
              </a:buClr>
              <a:buSzPts val="1250"/>
              <a:buFont typeface="Calibri"/>
              <a:buChar char="●"/>
            </a:pPr>
            <a:r>
              <a:rPr lang="en-US" sz="1250">
                <a:solidFill>
                  <a:srgbClr val="2B3D4F"/>
                </a:solidFill>
                <a:highlight>
                  <a:srgbClr val="FFFFFF"/>
                </a:highlight>
              </a:rPr>
              <a:t>In using the framework, what worked well? </a:t>
            </a:r>
            <a:endParaRPr sz="1250">
              <a:solidFill>
                <a:srgbClr val="2B3D4F"/>
              </a:solidFill>
              <a:highlight>
                <a:srgbClr val="FFFFFF"/>
              </a:highlight>
            </a:endParaRPr>
          </a:p>
          <a:p>
            <a:pPr indent="-307975" lvl="0" marL="723900" rtl="0" algn="l">
              <a:lnSpc>
                <a:spcPct val="115000"/>
              </a:lnSpc>
              <a:spcBef>
                <a:spcPts val="0"/>
              </a:spcBef>
              <a:spcAft>
                <a:spcPts val="0"/>
              </a:spcAft>
              <a:buClr>
                <a:srgbClr val="2B3D4F"/>
              </a:buClr>
              <a:buSzPts val="1250"/>
              <a:buFont typeface="Calibri"/>
              <a:buChar char="●"/>
            </a:pPr>
            <a:r>
              <a:rPr lang="en-US" sz="1250">
                <a:solidFill>
                  <a:srgbClr val="2B3D4F"/>
                </a:solidFill>
                <a:highlight>
                  <a:srgbClr val="FFFFFF"/>
                </a:highlight>
              </a:rPr>
              <a:t>Likewise, what was challenging about using the framework? </a:t>
            </a:r>
            <a:endParaRPr sz="1250">
              <a:solidFill>
                <a:srgbClr val="2B3D4F"/>
              </a:solidFill>
              <a:highlight>
                <a:srgbClr val="FFFFFF"/>
              </a:highlight>
            </a:endParaRPr>
          </a:p>
          <a:p>
            <a:pPr indent="-307975" lvl="0" marL="723900" rtl="0" algn="l">
              <a:lnSpc>
                <a:spcPct val="115000"/>
              </a:lnSpc>
              <a:spcBef>
                <a:spcPts val="0"/>
              </a:spcBef>
              <a:spcAft>
                <a:spcPts val="0"/>
              </a:spcAft>
              <a:buClr>
                <a:srgbClr val="2B3D4F"/>
              </a:buClr>
              <a:buSzPts val="1250"/>
              <a:buFont typeface="Calibri"/>
              <a:buChar char="●"/>
            </a:pPr>
            <a:r>
              <a:rPr lang="en-US" sz="1250">
                <a:solidFill>
                  <a:srgbClr val="2B3D4F"/>
                </a:solidFill>
                <a:highlight>
                  <a:srgbClr val="FFFFFF"/>
                </a:highlight>
              </a:rPr>
              <a:t>Any overall feedback on content, terminology, language or layout? </a:t>
            </a:r>
            <a:endParaRPr sz="1250">
              <a:solidFill>
                <a:srgbClr val="2B3D4F"/>
              </a:solidFill>
              <a:highlight>
                <a:srgbClr val="FFFFFF"/>
              </a:highlight>
            </a:endParaRPr>
          </a:p>
          <a:p>
            <a:pPr indent="0" lvl="0" marL="0" rtl="0" algn="l">
              <a:lnSpc>
                <a:spcPct val="115000"/>
              </a:lnSpc>
              <a:spcBef>
                <a:spcPts val="3000"/>
              </a:spcBef>
              <a:spcAft>
                <a:spcPts val="0"/>
              </a:spcAft>
              <a:buClr>
                <a:schemeClr val="dk1"/>
              </a:buClr>
              <a:buSzPts val="1100"/>
              <a:buFont typeface="Arial"/>
              <a:buNone/>
            </a:pPr>
            <a:r>
              <a:rPr lang="en-US" sz="1250">
                <a:solidFill>
                  <a:srgbClr val="2B3D4F"/>
                </a:solidFill>
                <a:highlight>
                  <a:srgbClr val="FFFFFF"/>
                </a:highlight>
              </a:rPr>
              <a:t>You can submit your feedback in an email directly to learning@alliancecpha.org  </a:t>
            </a:r>
            <a:endParaRPr sz="1250">
              <a:solidFill>
                <a:srgbClr val="2B3D4F"/>
              </a:solidFill>
              <a:highlight>
                <a:srgbClr val="FFFFFF"/>
              </a:highlight>
            </a:endParaRPr>
          </a:p>
          <a:p>
            <a:pPr indent="-228600" lvl="0" marL="228600" marR="0" rtl="0" algn="l">
              <a:lnSpc>
                <a:spcPct val="60000"/>
              </a:lnSpc>
              <a:spcBef>
                <a:spcPts val="1500"/>
              </a:spcBef>
              <a:spcAft>
                <a:spcPts val="0"/>
              </a:spcAft>
              <a:buClr>
                <a:srgbClr val="000000"/>
              </a:buClr>
              <a:buSzPts val="1400"/>
              <a:buFont typeface="Arial"/>
              <a:buNone/>
            </a:pPr>
            <a:r>
              <a:t/>
            </a:r>
            <a:endParaRPr b="1"/>
          </a:p>
        </p:txBody>
      </p:sp>
      <p:sp>
        <p:nvSpPr>
          <p:cNvPr id="120" name="Google Shape;120;p4: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p5: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30" name="Google Shape;130;p5: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marR="0" rtl="0" algn="l">
              <a:lnSpc>
                <a:spcPct val="100000"/>
              </a:lnSpc>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The CPHA competency framework is composed of core values and technical competencies structured around the Minimum Standard for Child Protection in Humanitarian Action and builds on core humanitarian competencies. The focus of the competency framework is primarily on technical competencies. </a:t>
            </a:r>
            <a:endParaRPr/>
          </a:p>
          <a:p>
            <a:pPr indent="-228600" lvl="0" marL="228600" marR="0" rtl="0" algn="l">
              <a:lnSpc>
                <a:spcPct val="100000"/>
              </a:lnSpc>
              <a:spcBef>
                <a:spcPts val="0"/>
              </a:spcBef>
              <a:spcAft>
                <a:spcPts val="0"/>
              </a:spcAft>
              <a:buClr>
                <a:schemeClr val="dk1"/>
              </a:buClr>
              <a:buSzPts val="1200"/>
              <a:buFont typeface="Calibri"/>
              <a:buNone/>
            </a:pPr>
            <a:r>
              <a:t/>
            </a:r>
            <a:endParaRPr/>
          </a:p>
          <a:p>
            <a:pPr indent="-228600" lvl="0" marL="228600" marR="0" rtl="0" algn="l">
              <a:lnSpc>
                <a:spcPct val="100000"/>
              </a:lnSpc>
              <a:spcBef>
                <a:spcPts val="0"/>
              </a:spcBef>
              <a:spcAft>
                <a:spcPts val="0"/>
              </a:spcAft>
              <a:buClr>
                <a:schemeClr val="dk1"/>
              </a:buClr>
              <a:buSzPts val="1200"/>
              <a:buFont typeface="Calibri"/>
              <a:buAutoNum type="arabicPeriod"/>
            </a:pPr>
            <a:r>
              <a:rPr lang="en-US" sz="1200">
                <a:solidFill>
                  <a:schemeClr val="dk1"/>
                </a:solidFill>
                <a:latin typeface="Calibri"/>
                <a:ea typeface="Calibri"/>
                <a:cs typeface="Calibri"/>
                <a:sym typeface="Calibri"/>
              </a:rPr>
              <a:t>For organizations seeking additional guidance on core values and humanitarian competencies, it is recommended to refer to the Core Humanitarian Competency Framework and to Annexe I, which provides some suggestions on how to adapt technical competencies for child protection in humanitarian action practitioners. </a:t>
            </a:r>
            <a:endParaRPr/>
          </a:p>
          <a:p>
            <a:pPr indent="0" lvl="0" marL="0" rtl="0" algn="l">
              <a:lnSpc>
                <a:spcPct val="100000"/>
              </a:lnSpc>
              <a:spcBef>
                <a:spcPts val="0"/>
              </a:spcBef>
              <a:spcAft>
                <a:spcPts val="0"/>
              </a:spcAft>
              <a:buSzPts val="1400"/>
              <a:buNone/>
            </a:pPr>
            <a:r>
              <a:t/>
            </a:r>
            <a:endParaRPr/>
          </a:p>
        </p:txBody>
      </p:sp>
      <p:sp>
        <p:nvSpPr>
          <p:cNvPr id="131" name="Google Shape;131;p5: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7: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2" name="Google Shape;142;p7: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rtl="0" algn="l">
              <a:lnSpc>
                <a:spcPct val="100000"/>
              </a:lnSpc>
              <a:spcBef>
                <a:spcPts val="0"/>
              </a:spcBef>
              <a:spcAft>
                <a:spcPts val="0"/>
              </a:spcAft>
              <a:buSzPts val="1400"/>
              <a:buFont typeface="Calibri"/>
              <a:buAutoNum type="arabicPeriod"/>
            </a:pPr>
            <a:r>
              <a:rPr lang="en-US" sz="1200"/>
              <a:t>There are 5 Technical Competency Domains and 32 technical competencies</a:t>
            </a:r>
            <a:r>
              <a:rPr lang="en-US"/>
              <a:t>. </a:t>
            </a:r>
            <a:endParaRPr/>
          </a:p>
          <a:p>
            <a:pPr indent="-139700" lvl="0" marL="228600" rtl="0" algn="l">
              <a:lnSpc>
                <a:spcPct val="100000"/>
              </a:lnSpc>
              <a:spcBef>
                <a:spcPts val="0"/>
              </a:spcBef>
              <a:spcAft>
                <a:spcPts val="0"/>
              </a:spcAft>
              <a:buSzPts val="1400"/>
              <a:buFont typeface="Arial"/>
              <a:buNone/>
            </a:pPr>
            <a:r>
              <a:t/>
            </a:r>
            <a:endParaRPr sz="1200"/>
          </a:p>
          <a:p>
            <a:pPr indent="-228600" lvl="0" marL="228600" rtl="0" algn="l">
              <a:lnSpc>
                <a:spcPct val="100000"/>
              </a:lnSpc>
              <a:spcBef>
                <a:spcPts val="0"/>
              </a:spcBef>
              <a:spcAft>
                <a:spcPts val="0"/>
              </a:spcAft>
              <a:buSzPts val="1400"/>
              <a:buFont typeface="Calibri"/>
              <a:buAutoNum type="arabicPeriod"/>
            </a:pPr>
            <a:r>
              <a:rPr lang="en-US" sz="1200"/>
              <a:t>There are 5 Core Humanitarian Competency Domains and 8 core humanitarian competencies - all adapted and contextualized for CPHA practitioners, hence NOT a copy and paste from the </a:t>
            </a:r>
            <a:r>
              <a:rPr lang="en-US" sz="1200">
                <a:solidFill>
                  <a:schemeClr val="dk1"/>
                </a:solidFill>
              </a:rPr>
              <a:t>Core Humanitarian Competency Framework (CHCF) </a:t>
            </a:r>
            <a:r>
              <a:rPr lang="en-US"/>
              <a:t> presented in the annex to the framework</a:t>
            </a:r>
            <a:endParaRPr/>
          </a:p>
          <a:p>
            <a:pPr indent="-139700" lvl="0" marL="228600" rtl="0" algn="l">
              <a:lnSpc>
                <a:spcPct val="100000"/>
              </a:lnSpc>
              <a:spcBef>
                <a:spcPts val="0"/>
              </a:spcBef>
              <a:spcAft>
                <a:spcPts val="0"/>
              </a:spcAft>
              <a:buSzPts val="1400"/>
              <a:buFont typeface="Arial"/>
              <a:buNone/>
            </a:pPr>
            <a:r>
              <a:t/>
            </a:r>
            <a:endParaRPr sz="1200">
              <a:solidFill>
                <a:schemeClr val="dk1"/>
              </a:solidFill>
            </a:endParaRPr>
          </a:p>
          <a:p>
            <a:pPr indent="-228600" lvl="0" marL="228600" rtl="0" algn="l">
              <a:lnSpc>
                <a:spcPct val="100000"/>
              </a:lnSpc>
              <a:spcBef>
                <a:spcPts val="0"/>
              </a:spcBef>
              <a:spcAft>
                <a:spcPts val="0"/>
              </a:spcAft>
              <a:buSzPts val="1400"/>
              <a:buFont typeface="Calibri"/>
              <a:buAutoNum type="arabicPeriod"/>
            </a:pPr>
            <a:r>
              <a:rPr lang="en-US" sz="1200">
                <a:solidFill>
                  <a:schemeClr val="dk1"/>
                </a:solidFill>
              </a:rPr>
              <a:t>The CPHA </a:t>
            </a:r>
            <a:r>
              <a:rPr lang="en-US" sz="1200"/>
              <a:t>core humanitarian competencies also have each indicators for </a:t>
            </a:r>
            <a:r>
              <a:rPr lang="en-US"/>
              <a:t>entry</a:t>
            </a:r>
            <a:r>
              <a:rPr lang="en-US" sz="1200"/>
              <a:t>, mid and senior levels of ex</a:t>
            </a:r>
            <a:r>
              <a:rPr lang="en-US"/>
              <a:t>pertise</a:t>
            </a:r>
            <a:endParaRPr/>
          </a:p>
          <a:p>
            <a:pPr indent="-228600" lvl="0" marL="228600" rtl="0" algn="l">
              <a:lnSpc>
                <a:spcPct val="100000"/>
              </a:lnSpc>
              <a:spcBef>
                <a:spcPts val="0"/>
              </a:spcBef>
              <a:spcAft>
                <a:spcPts val="0"/>
              </a:spcAft>
              <a:buSzPts val="1400"/>
              <a:buFont typeface="Arial"/>
              <a:buNone/>
            </a:pPr>
            <a:r>
              <a:t/>
            </a:r>
            <a:endParaRPr i="0" sz="1200" u="none" cap="none" strike="noStrike">
              <a:solidFill>
                <a:schemeClr val="dk1"/>
              </a:solidFill>
            </a:endParaRPr>
          </a:p>
          <a:p>
            <a:pPr indent="-228600" lvl="0" marL="228600" rtl="0" algn="l">
              <a:lnSpc>
                <a:spcPct val="100000"/>
              </a:lnSpc>
              <a:spcBef>
                <a:spcPts val="0"/>
              </a:spcBef>
              <a:spcAft>
                <a:spcPts val="0"/>
              </a:spcAft>
              <a:buSzPts val="1400"/>
              <a:buFont typeface="Arial"/>
              <a:buNone/>
            </a:pPr>
            <a:r>
              <a:rPr i="0" lang="en-US" sz="1200" u="none" cap="none" strike="noStrike">
                <a:solidFill>
                  <a:schemeClr val="dk1"/>
                </a:solidFill>
              </a:rPr>
              <a:t>A </a:t>
            </a:r>
            <a:r>
              <a:rPr b="1" i="0" lang="en-US" sz="1200" u="none" cap="none" strike="noStrike">
                <a:solidFill>
                  <a:schemeClr val="dk1"/>
                </a:solidFill>
              </a:rPr>
              <a:t>competency domain </a:t>
            </a:r>
            <a:r>
              <a:rPr i="0" lang="en-US" sz="1200" u="none" cap="none" strike="noStrike">
                <a:solidFill>
                  <a:schemeClr val="dk1"/>
                </a:solidFill>
              </a:rPr>
              <a:t>is a set of related competencies around a common area or thematic focus. </a:t>
            </a:r>
            <a:endParaRPr/>
          </a:p>
          <a:p>
            <a:pPr indent="-228600" lvl="0" marL="228600" rtl="0" algn="l">
              <a:lnSpc>
                <a:spcPct val="100000"/>
              </a:lnSpc>
              <a:spcBef>
                <a:spcPts val="0"/>
              </a:spcBef>
              <a:spcAft>
                <a:spcPts val="0"/>
              </a:spcAft>
              <a:buSzPts val="1400"/>
              <a:buFont typeface="Arial"/>
              <a:buNone/>
            </a:pPr>
            <a:r>
              <a:t/>
            </a:r>
            <a:endParaRPr i="0" sz="1200" u="none" cap="none" strike="noStrike">
              <a:solidFill>
                <a:schemeClr val="dk1"/>
              </a:solidFill>
            </a:endParaRPr>
          </a:p>
          <a:p>
            <a:pPr indent="-228600" lvl="0" marL="228600" rtl="0" algn="l">
              <a:lnSpc>
                <a:spcPct val="100000"/>
              </a:lnSpc>
              <a:spcBef>
                <a:spcPts val="0"/>
              </a:spcBef>
              <a:spcAft>
                <a:spcPts val="0"/>
              </a:spcAft>
              <a:buSzPts val="1400"/>
              <a:buFont typeface="Arial"/>
              <a:buNone/>
            </a:pPr>
            <a:r>
              <a:rPr i="0" lang="en-US" sz="1200" u="none" cap="none" strike="noStrike">
                <a:solidFill>
                  <a:schemeClr val="dk1"/>
                </a:solidFill>
              </a:rPr>
              <a:t>The </a:t>
            </a:r>
            <a:r>
              <a:rPr b="1" i="0" lang="en-US" sz="1200" u="none" cap="none" strike="noStrike">
                <a:solidFill>
                  <a:schemeClr val="dk1"/>
                </a:solidFill>
              </a:rPr>
              <a:t>CPHA (technical) competency domains </a:t>
            </a:r>
            <a:r>
              <a:rPr i="0" lang="en-US" sz="1200" u="none" cap="none" strike="noStrike">
                <a:solidFill>
                  <a:schemeClr val="dk1"/>
                </a:solidFill>
              </a:rPr>
              <a:t>are defined across the principles and the four pillars of the Child Protection in Humanitarian Action Minimum Standards: </a:t>
            </a:r>
            <a:endParaRPr/>
          </a:p>
          <a:p>
            <a:pPr indent="-228600" lvl="0" marL="228600" rtl="0" algn="l">
              <a:lnSpc>
                <a:spcPct val="100000"/>
              </a:lnSpc>
              <a:spcBef>
                <a:spcPts val="0"/>
              </a:spcBef>
              <a:spcAft>
                <a:spcPts val="0"/>
              </a:spcAft>
              <a:buSzPts val="1400"/>
              <a:buFont typeface="Calibri"/>
              <a:buChar char="•"/>
            </a:pPr>
            <a:r>
              <a:rPr i="0" lang="en-US" sz="1200" u="none" cap="none" strike="noStrike">
                <a:solidFill>
                  <a:schemeClr val="dk1"/>
                </a:solidFill>
              </a:rPr>
              <a:t>Principles</a:t>
            </a:r>
            <a:endParaRPr/>
          </a:p>
          <a:p>
            <a:pPr indent="-228600" lvl="0" marL="228600" rtl="0" algn="l">
              <a:lnSpc>
                <a:spcPct val="100000"/>
              </a:lnSpc>
              <a:spcBef>
                <a:spcPts val="0"/>
              </a:spcBef>
              <a:spcAft>
                <a:spcPts val="0"/>
              </a:spcAft>
              <a:buSzPts val="1400"/>
              <a:buFont typeface="Calibri"/>
              <a:buChar char="•"/>
            </a:pPr>
            <a:r>
              <a:rPr i="0" lang="en-US" sz="1200" u="none" cap="none" strike="noStrike">
                <a:solidFill>
                  <a:schemeClr val="dk1"/>
                </a:solidFill>
              </a:rPr>
              <a:t>Standards to ensure a quality CP response </a:t>
            </a:r>
            <a:endParaRPr/>
          </a:p>
          <a:p>
            <a:pPr indent="-228600" lvl="0" marL="2286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Standards on CP risks</a:t>
            </a:r>
            <a:endParaRPr/>
          </a:p>
          <a:p>
            <a:pPr indent="-228600" lvl="0" marL="2286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Standards to develop adequate strategies </a:t>
            </a:r>
            <a:endParaRPr/>
          </a:p>
          <a:p>
            <a:pPr indent="-228600" lvl="0" marL="2286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Standards to work across sectors </a:t>
            </a:r>
            <a:endParaRPr/>
          </a:p>
          <a:p>
            <a:pPr indent="-228600" lvl="0" marL="228600" rtl="0" algn="l">
              <a:lnSpc>
                <a:spcPct val="100000"/>
              </a:lnSpc>
              <a:spcBef>
                <a:spcPts val="0"/>
              </a:spcBef>
              <a:spcAft>
                <a:spcPts val="0"/>
              </a:spcAft>
              <a:buSzPts val="1400"/>
              <a:buFont typeface="Arial"/>
              <a:buNone/>
            </a:pPr>
            <a:r>
              <a:t/>
            </a:r>
            <a:endParaRPr b="0" i="0" sz="1200" u="none" cap="none" strike="noStrike">
              <a:solidFill>
                <a:schemeClr val="dk1"/>
              </a:solidFill>
              <a:latin typeface="Calibri"/>
              <a:ea typeface="Calibri"/>
              <a:cs typeface="Calibri"/>
              <a:sym typeface="Calibri"/>
            </a:endParaRPr>
          </a:p>
          <a:p>
            <a:pPr indent="-228600" lvl="0" marL="228600" rtl="0" algn="l">
              <a:lnSpc>
                <a:spcPct val="100000"/>
              </a:lnSpc>
              <a:spcBef>
                <a:spcPts val="0"/>
              </a:spcBef>
              <a:spcAft>
                <a:spcPts val="0"/>
              </a:spcAft>
              <a:buSzPts val="1400"/>
              <a:buFont typeface="Arial"/>
              <a:buNone/>
            </a:pPr>
            <a:r>
              <a:rPr b="1" i="0" lang="en-US" sz="1200" u="none" cap="none" strike="noStrike">
                <a:solidFill>
                  <a:schemeClr val="dk1"/>
                </a:solidFill>
                <a:latin typeface="Calibri"/>
                <a:ea typeface="Calibri"/>
                <a:cs typeface="Calibri"/>
                <a:sym typeface="Calibri"/>
              </a:rPr>
              <a:t>Core humanitarian competency domains </a:t>
            </a:r>
            <a:r>
              <a:rPr b="0" i="0" lang="en-US" sz="1200" u="none" cap="none" strike="noStrike">
                <a:solidFill>
                  <a:schemeClr val="dk1"/>
                </a:solidFill>
                <a:latin typeface="Calibri"/>
                <a:ea typeface="Calibri"/>
                <a:cs typeface="Calibri"/>
                <a:sym typeface="Calibri"/>
              </a:rPr>
              <a:t>are the </a:t>
            </a:r>
            <a:r>
              <a:rPr b="1" i="0" lang="en-US" sz="1200" u="none" cap="none" strike="noStrike">
                <a:solidFill>
                  <a:schemeClr val="dk1"/>
                </a:solidFill>
                <a:latin typeface="Calibri"/>
                <a:ea typeface="Calibri"/>
                <a:cs typeface="Calibri"/>
                <a:sym typeface="Calibri"/>
              </a:rPr>
              <a:t>overarching sets of behavior that drive performance </a:t>
            </a:r>
            <a:r>
              <a:rPr b="0" i="0" lang="en-US" sz="1200" u="none" cap="none" strike="noStrike">
                <a:solidFill>
                  <a:schemeClr val="dk1"/>
                </a:solidFill>
                <a:latin typeface="Calibri"/>
                <a:ea typeface="Calibri"/>
                <a:cs typeface="Calibri"/>
                <a:sym typeface="Calibri"/>
              </a:rPr>
              <a:t>in the humanitarian sector</a:t>
            </a:r>
            <a:r>
              <a:rPr b="0" baseline="30000" i="0" lang="en-US" sz="1200" u="none" cap="none" strike="noStrike">
                <a:solidFill>
                  <a:schemeClr val="dk1"/>
                </a:solidFill>
                <a:latin typeface="Calibri"/>
                <a:ea typeface="Calibri"/>
                <a:cs typeface="Calibri"/>
                <a:sym typeface="Calibri"/>
              </a:rPr>
              <a:t>1</a:t>
            </a:r>
            <a:r>
              <a:rPr b="0" i="0" lang="en-US" sz="1200" u="none" cap="none" strike="noStrike">
                <a:solidFill>
                  <a:schemeClr val="dk1"/>
                </a:solidFill>
                <a:latin typeface="Calibri"/>
                <a:ea typeface="Calibri"/>
                <a:cs typeface="Calibri"/>
                <a:sym typeface="Calibri"/>
              </a:rPr>
              <a:t>. </a:t>
            </a:r>
            <a:endParaRPr/>
          </a:p>
          <a:p>
            <a:pPr indent="-228600" lvl="0" marL="228600" rtl="0" algn="l">
              <a:lnSpc>
                <a:spcPct val="100000"/>
              </a:lnSpc>
              <a:spcBef>
                <a:spcPts val="0"/>
              </a:spcBef>
              <a:spcAft>
                <a:spcPts val="0"/>
              </a:spcAft>
              <a:buSzPts val="1400"/>
              <a:buFont typeface="Arial"/>
              <a:buNone/>
            </a:pPr>
            <a:r>
              <a:rPr b="0" i="0" lang="en-US" sz="1200" u="none" cap="none" strike="noStrike">
                <a:solidFill>
                  <a:schemeClr val="dk1"/>
                </a:solidFill>
                <a:latin typeface="Calibri"/>
                <a:ea typeface="Calibri"/>
                <a:cs typeface="Calibri"/>
                <a:sym typeface="Calibri"/>
              </a:rPr>
              <a:t>These are: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Understanding humanitarian contexts, and applying humanitarian principles and standards</a:t>
            </a:r>
            <a:r>
              <a:rPr b="0" baseline="30000" i="0" lang="en-US" sz="1200" u="none" cap="none" strike="noStrike">
                <a:solidFill>
                  <a:schemeClr val="dk1"/>
                </a:solidFill>
                <a:latin typeface="Calibri"/>
                <a:ea typeface="Calibri"/>
                <a:cs typeface="Calibri"/>
                <a:sym typeface="Calibri"/>
              </a:rPr>
              <a:t>2</a:t>
            </a:r>
            <a:r>
              <a:rPr b="0" i="0" lang="en-US" sz="1200" u="none" cap="none" strike="noStrike">
                <a:solidFill>
                  <a:schemeClr val="dk1"/>
                </a:solidFill>
                <a:latin typeface="Calibri"/>
                <a:ea typeface="Calibri"/>
                <a:cs typeface="Calibri"/>
                <a:sym typeface="Calibri"/>
              </a:rPr>
              <a:t>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Achieving results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Developing and maintaining collaborative relationships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Operating safely and securely at all times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Managing in pressured and changing environment </a:t>
            </a:r>
            <a:endParaRPr/>
          </a:p>
          <a:p>
            <a:pPr indent="-228600" lvl="0" marL="457200" rtl="0" algn="l">
              <a:lnSpc>
                <a:spcPct val="100000"/>
              </a:lnSpc>
              <a:spcBef>
                <a:spcPts val="0"/>
              </a:spcBef>
              <a:spcAft>
                <a:spcPts val="0"/>
              </a:spcAft>
              <a:buSzPts val="1400"/>
              <a:buFont typeface="Arial"/>
              <a:buChar char="•"/>
            </a:pPr>
            <a:r>
              <a:rPr b="0" i="0" lang="en-US" sz="1200" u="none" cap="none" strike="noStrike">
                <a:solidFill>
                  <a:schemeClr val="dk1"/>
                </a:solidFill>
                <a:latin typeface="Calibri"/>
                <a:ea typeface="Calibri"/>
                <a:cs typeface="Calibri"/>
                <a:sym typeface="Calibri"/>
              </a:rPr>
              <a:t>Demonstrating leadership </a:t>
            </a:r>
            <a:endParaRPr/>
          </a:p>
          <a:p>
            <a:pPr indent="-228600" lvl="0" marL="228600" rtl="0" algn="l">
              <a:lnSpc>
                <a:spcPct val="100000"/>
              </a:lnSpc>
              <a:spcBef>
                <a:spcPts val="0"/>
              </a:spcBef>
              <a:spcAft>
                <a:spcPts val="0"/>
              </a:spcAft>
              <a:buSzPts val="1400"/>
              <a:buFont typeface="Arial"/>
              <a:buNone/>
            </a:pPr>
            <a:r>
              <a:t/>
            </a:r>
            <a:endParaRPr/>
          </a:p>
          <a:p>
            <a:pPr indent="-228600" lvl="0" marL="228600" rtl="0" algn="l">
              <a:lnSpc>
                <a:spcPct val="100000"/>
              </a:lnSpc>
              <a:spcBef>
                <a:spcPts val="0"/>
              </a:spcBef>
              <a:spcAft>
                <a:spcPts val="0"/>
              </a:spcAft>
              <a:buSzPts val="1400"/>
              <a:buFont typeface="Arial"/>
              <a:buNone/>
            </a:pPr>
            <a:r>
              <a:t/>
            </a:r>
            <a:endParaRPr/>
          </a:p>
          <a:p>
            <a:pPr indent="-228600" lvl="0" marL="228600" rtl="0" algn="l">
              <a:lnSpc>
                <a:spcPct val="100000"/>
              </a:lnSpc>
              <a:spcBef>
                <a:spcPts val="0"/>
              </a:spcBef>
              <a:spcAft>
                <a:spcPts val="0"/>
              </a:spcAft>
              <a:buSzPts val="1400"/>
              <a:buFont typeface="Arial"/>
              <a:buNone/>
            </a:pPr>
            <a:r>
              <a:rPr b="1" lang="en-US" sz="1200">
                <a:solidFill>
                  <a:srgbClr val="0000FF"/>
                </a:solidFill>
              </a:rPr>
              <a:t>DIFFERENCE BETWEEN technical &amp; core humanitarian competencies:</a:t>
            </a:r>
            <a:endParaRPr b="1">
              <a:solidFill>
                <a:srgbClr val="0000FF"/>
              </a:solidFill>
            </a:endParaRPr>
          </a:p>
          <a:p>
            <a:pPr indent="-228600" lvl="0" marL="228600" rtl="0" algn="l">
              <a:lnSpc>
                <a:spcPct val="100000"/>
              </a:lnSpc>
              <a:spcBef>
                <a:spcPts val="0"/>
              </a:spcBef>
              <a:spcAft>
                <a:spcPts val="0"/>
              </a:spcAft>
              <a:buClr>
                <a:srgbClr val="0000FF"/>
              </a:buClr>
              <a:buSzPts val="1400"/>
              <a:buFont typeface="Calibri"/>
              <a:buChar char="🡪"/>
            </a:pPr>
            <a:r>
              <a:rPr b="1" lang="en-US" sz="1200">
                <a:solidFill>
                  <a:srgbClr val="0000FF"/>
                </a:solidFill>
              </a:rPr>
              <a:t>Technical competencies look at the technical knowledge, skills and experience in a specific sector</a:t>
            </a:r>
            <a:endParaRPr b="1">
              <a:solidFill>
                <a:srgbClr val="0000FF"/>
              </a:solidFill>
            </a:endParaRPr>
          </a:p>
          <a:p>
            <a:pPr indent="-228600" lvl="0" marL="228600" rtl="0" algn="l">
              <a:lnSpc>
                <a:spcPct val="100000"/>
              </a:lnSpc>
              <a:spcBef>
                <a:spcPts val="0"/>
              </a:spcBef>
              <a:spcAft>
                <a:spcPts val="0"/>
              </a:spcAft>
              <a:buClr>
                <a:srgbClr val="0000FF"/>
              </a:buClr>
              <a:buSzPts val="1400"/>
              <a:buFont typeface="Noto Sans Symbols"/>
              <a:buChar char="🡪"/>
            </a:pPr>
            <a:r>
              <a:rPr b="1" lang="en-US" sz="1200">
                <a:solidFill>
                  <a:srgbClr val="0000FF"/>
                </a:solidFill>
              </a:rPr>
              <a:t>Core Humanitarian competencies are the </a:t>
            </a:r>
            <a:r>
              <a:rPr b="1" i="0" lang="en-US" sz="1200" u="none" cap="none" strike="noStrike">
                <a:solidFill>
                  <a:srgbClr val="0000FF"/>
                </a:solidFill>
              </a:rPr>
              <a:t>overarching sets of behavior, how we manage our work and ourselves declined specifically for humanitarian pro</a:t>
            </a:r>
            <a:r>
              <a:rPr b="1" lang="en-US">
                <a:solidFill>
                  <a:srgbClr val="0000FF"/>
                </a:solidFill>
              </a:rPr>
              <a:t>fessionals and in our annex for CPHA profe</a:t>
            </a:r>
            <a:endParaRPr b="1" sz="1200">
              <a:solidFill>
                <a:srgbClr val="0000FF"/>
              </a:solidFill>
            </a:endParaRPr>
          </a:p>
          <a:p>
            <a:pPr indent="-228600" lvl="0" marL="228600" rtl="0" algn="l">
              <a:lnSpc>
                <a:spcPct val="100000"/>
              </a:lnSpc>
              <a:spcBef>
                <a:spcPts val="0"/>
              </a:spcBef>
              <a:spcAft>
                <a:spcPts val="0"/>
              </a:spcAft>
              <a:buSzPts val="1400"/>
              <a:buFont typeface="Arial"/>
              <a:buNone/>
            </a:pPr>
            <a:r>
              <a:t/>
            </a:r>
            <a:endParaRPr b="1" sz="1200">
              <a:solidFill>
                <a:srgbClr val="0000FF"/>
              </a:solidFill>
              <a:latin typeface="Helvetica Neue"/>
              <a:ea typeface="Helvetica Neue"/>
              <a:cs typeface="Helvetica Neue"/>
              <a:sym typeface="Helvetica Neue"/>
            </a:endParaRPr>
          </a:p>
        </p:txBody>
      </p:sp>
      <p:sp>
        <p:nvSpPr>
          <p:cNvPr id="143" name="Google Shape;143;p7: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p14: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48" name="Google Shape;148;p14: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228600" lvl="0" marL="228600" marR="0" rtl="0" algn="l">
              <a:lnSpc>
                <a:spcPct val="70000"/>
              </a:lnSpc>
              <a:spcBef>
                <a:spcPts val="0"/>
              </a:spcBef>
              <a:spcAft>
                <a:spcPts val="0"/>
              </a:spcAft>
              <a:buClr>
                <a:schemeClr val="dk1"/>
              </a:buClr>
              <a:buSzPts val="2380"/>
              <a:buFont typeface="Arial"/>
              <a:buAutoNum type="arabicPeriod"/>
            </a:pPr>
            <a:r>
              <a:rPr lang="en-US" sz="1200">
                <a:solidFill>
                  <a:schemeClr val="dk1"/>
                </a:solidFill>
                <a:latin typeface="Calibri"/>
                <a:ea typeface="Calibri"/>
                <a:cs typeface="Calibri"/>
                <a:sym typeface="Calibri"/>
              </a:rPr>
              <a:t>Every </a:t>
            </a:r>
            <a:r>
              <a:rPr b="1" lang="en-US" sz="1200">
                <a:solidFill>
                  <a:schemeClr val="dk1"/>
                </a:solidFill>
                <a:latin typeface="Calibri"/>
                <a:ea typeface="Calibri"/>
                <a:cs typeface="Calibri"/>
                <a:sym typeface="Calibri"/>
              </a:rPr>
              <a:t>core value </a:t>
            </a:r>
            <a:r>
              <a:rPr lang="en-US" sz="1200">
                <a:solidFill>
                  <a:schemeClr val="dk1"/>
                </a:solidFill>
                <a:latin typeface="Calibri"/>
                <a:ea typeface="Calibri"/>
                <a:cs typeface="Calibri"/>
                <a:sym typeface="Calibri"/>
              </a:rPr>
              <a:t>and </a:t>
            </a:r>
            <a:r>
              <a:rPr b="1" lang="en-US" sz="1200">
                <a:solidFill>
                  <a:schemeClr val="dk1"/>
                </a:solidFill>
                <a:latin typeface="Calibri"/>
                <a:ea typeface="Calibri"/>
                <a:cs typeface="Calibri"/>
                <a:sym typeface="Calibri"/>
              </a:rPr>
              <a:t>competency</a:t>
            </a:r>
            <a:r>
              <a:rPr lang="en-US" sz="1200">
                <a:solidFill>
                  <a:schemeClr val="dk1"/>
                </a:solidFill>
                <a:latin typeface="Calibri"/>
                <a:ea typeface="Calibri"/>
                <a:cs typeface="Calibri"/>
                <a:sym typeface="Calibri"/>
              </a:rPr>
              <a:t> is </a:t>
            </a:r>
            <a:r>
              <a:rPr b="1" lang="en-US" sz="1200">
                <a:solidFill>
                  <a:schemeClr val="dk1"/>
                </a:solidFill>
                <a:latin typeface="Calibri"/>
                <a:ea typeface="Calibri"/>
                <a:cs typeface="Calibri"/>
                <a:sym typeface="Calibri"/>
              </a:rPr>
              <a:t>comprised of various indicators</a:t>
            </a:r>
            <a:r>
              <a:rPr lang="en-US" sz="1200">
                <a:solidFill>
                  <a:schemeClr val="dk1"/>
                </a:solidFill>
                <a:latin typeface="Calibri"/>
                <a:ea typeface="Calibri"/>
                <a:cs typeface="Calibri"/>
                <a:sym typeface="Calibri"/>
              </a:rPr>
              <a:t>, also called behavioral or performance indicators</a:t>
            </a:r>
            <a:endParaRPr i="0" sz="1200" u="none" cap="none" strike="noStrike">
              <a:solidFill>
                <a:schemeClr val="dk1"/>
              </a:solidFill>
              <a:latin typeface="Calibri"/>
              <a:ea typeface="Calibri"/>
              <a:cs typeface="Calibri"/>
              <a:sym typeface="Calibri"/>
            </a:endParaRPr>
          </a:p>
          <a:p>
            <a:pPr indent="-77470" lvl="0" marL="228600" marR="0" rtl="0" algn="l">
              <a:lnSpc>
                <a:spcPct val="70000"/>
              </a:lnSpc>
              <a:spcBef>
                <a:spcPts val="0"/>
              </a:spcBef>
              <a:spcAft>
                <a:spcPts val="0"/>
              </a:spcAft>
              <a:buClr>
                <a:schemeClr val="dk1"/>
              </a:buClr>
              <a:buSzPts val="2380"/>
              <a:buFont typeface="Arial"/>
              <a:buNone/>
            </a:pPr>
            <a:r>
              <a:t/>
            </a:r>
            <a:endParaRPr i="0" sz="1200" u="none" cap="none" strike="noStrike">
              <a:solidFill>
                <a:schemeClr val="dk1"/>
              </a:solidFill>
              <a:latin typeface="Calibri"/>
              <a:ea typeface="Calibri"/>
              <a:cs typeface="Calibri"/>
              <a:sym typeface="Calibri"/>
            </a:endParaRPr>
          </a:p>
          <a:p>
            <a:pPr indent="-228600" lvl="0" marL="228600" marR="0" rtl="0" algn="l">
              <a:lnSpc>
                <a:spcPct val="70000"/>
              </a:lnSpc>
              <a:spcBef>
                <a:spcPts val="0"/>
              </a:spcBef>
              <a:spcAft>
                <a:spcPts val="0"/>
              </a:spcAft>
              <a:buClr>
                <a:schemeClr val="dk1"/>
              </a:buClr>
              <a:buSzPts val="2380"/>
              <a:buFont typeface="Arial"/>
              <a:buAutoNum type="arabicPeriod"/>
            </a:pPr>
            <a:r>
              <a:rPr lang="en-US" sz="1200">
                <a:solidFill>
                  <a:schemeClr val="dk1"/>
                </a:solidFill>
                <a:latin typeface="Calibri"/>
                <a:ea typeface="Calibri"/>
                <a:cs typeface="Calibri"/>
                <a:sym typeface="Calibri"/>
              </a:rPr>
              <a:t>Behavioral indicators are </a:t>
            </a:r>
            <a:r>
              <a:rPr b="1" lang="en-US" sz="1200">
                <a:solidFill>
                  <a:schemeClr val="dk1"/>
                </a:solidFill>
                <a:latin typeface="Calibri"/>
                <a:ea typeface="Calibri"/>
                <a:cs typeface="Calibri"/>
                <a:sym typeface="Calibri"/>
              </a:rPr>
              <a:t>designed to show what effective performance looks like </a:t>
            </a:r>
            <a:r>
              <a:rPr lang="en-US" sz="1200">
                <a:solidFill>
                  <a:schemeClr val="dk1"/>
                </a:solidFill>
                <a:latin typeface="Calibri"/>
                <a:ea typeface="Calibri"/>
                <a:cs typeface="Calibri"/>
                <a:sym typeface="Calibri"/>
              </a:rPr>
              <a:t>and </a:t>
            </a:r>
            <a:r>
              <a:rPr b="1" lang="en-US" sz="1200">
                <a:solidFill>
                  <a:schemeClr val="dk1"/>
                </a:solidFill>
                <a:latin typeface="Calibri"/>
                <a:ea typeface="Calibri"/>
                <a:cs typeface="Calibri"/>
                <a:sym typeface="Calibri"/>
              </a:rPr>
              <a:t>provide examples </a:t>
            </a:r>
            <a:r>
              <a:rPr lang="en-US" sz="1200">
                <a:solidFill>
                  <a:schemeClr val="dk1"/>
                </a:solidFill>
                <a:latin typeface="Calibri"/>
                <a:ea typeface="Calibri"/>
                <a:cs typeface="Calibri"/>
                <a:sym typeface="Calibri"/>
              </a:rPr>
              <a:t>of how you can demonstrate the competency at the respective level</a:t>
            </a:r>
            <a:endParaRPr i="0" sz="1200" u="none" cap="none" strike="noStrike">
              <a:solidFill>
                <a:schemeClr val="dk1"/>
              </a:solidFill>
              <a:latin typeface="Calibri"/>
              <a:ea typeface="Calibri"/>
              <a:cs typeface="Calibri"/>
              <a:sym typeface="Calibri"/>
            </a:endParaRPr>
          </a:p>
          <a:p>
            <a:pPr indent="0" lvl="0" marL="0" marR="0" rtl="0" algn="l">
              <a:lnSpc>
                <a:spcPct val="70000"/>
              </a:lnSpc>
              <a:spcBef>
                <a:spcPts val="0"/>
              </a:spcBef>
              <a:spcAft>
                <a:spcPts val="0"/>
              </a:spcAft>
              <a:buClr>
                <a:schemeClr val="dk1"/>
              </a:buClr>
              <a:buSzPts val="2380"/>
              <a:buFont typeface="Arial"/>
              <a:buNone/>
            </a:pPr>
            <a:r>
              <a:t/>
            </a:r>
            <a:endParaRPr i="0" sz="1200" u="none" cap="none" strike="noStrike">
              <a:solidFill>
                <a:schemeClr val="dk1"/>
              </a:solidFill>
              <a:latin typeface="Calibri"/>
              <a:ea typeface="Calibri"/>
              <a:cs typeface="Calibri"/>
              <a:sym typeface="Calibri"/>
            </a:endParaRPr>
          </a:p>
          <a:p>
            <a:pPr indent="-228600" lvl="0" marL="228600" marR="0" rtl="0" algn="l">
              <a:lnSpc>
                <a:spcPct val="70000"/>
              </a:lnSpc>
              <a:spcBef>
                <a:spcPts val="0"/>
              </a:spcBef>
              <a:spcAft>
                <a:spcPts val="0"/>
              </a:spcAft>
              <a:buClr>
                <a:schemeClr val="dk1"/>
              </a:buClr>
              <a:buSzPts val="2380"/>
              <a:buFont typeface="Arial"/>
              <a:buChar char="•"/>
            </a:pPr>
            <a:r>
              <a:rPr lang="en-US" sz="1200">
                <a:solidFill>
                  <a:schemeClr val="dk1"/>
                </a:solidFill>
                <a:latin typeface="Calibri"/>
                <a:ea typeface="Calibri"/>
                <a:cs typeface="Calibri"/>
                <a:sym typeface="Calibri"/>
              </a:rPr>
              <a:t>Behavioral indicators are </a:t>
            </a:r>
            <a:r>
              <a:rPr b="1" lang="en-US" sz="1200">
                <a:solidFill>
                  <a:schemeClr val="dk1"/>
                </a:solidFill>
                <a:latin typeface="Calibri"/>
                <a:ea typeface="Calibri"/>
                <a:cs typeface="Calibri"/>
                <a:sym typeface="Calibri"/>
              </a:rPr>
              <a:t>listed at 3 levels</a:t>
            </a:r>
            <a:r>
              <a:rPr lang="en-US" sz="1200">
                <a:solidFill>
                  <a:schemeClr val="dk1"/>
                </a:solidFill>
                <a:latin typeface="Calibri"/>
                <a:ea typeface="Calibri"/>
                <a:cs typeface="Calibri"/>
                <a:sym typeface="Calibri"/>
              </a:rPr>
              <a:t>:</a:t>
            </a:r>
            <a:endParaRPr/>
          </a:p>
          <a:p>
            <a:pPr indent="-228600" lvl="0" marL="228600" rtl="0" algn="l">
              <a:lnSpc>
                <a:spcPct val="100000"/>
              </a:lnSpc>
              <a:spcBef>
                <a:spcPts val="0"/>
              </a:spcBef>
              <a:spcAft>
                <a:spcPts val="0"/>
              </a:spcAft>
              <a:buSzPts val="1400"/>
              <a:buFont typeface="Arial"/>
              <a:buNone/>
            </a:pPr>
            <a:r>
              <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1:     </a:t>
            </a:r>
            <a:r>
              <a:rPr b="0" i="0" lang="en-US" sz="1200" u="none" cap="none" strike="noStrike">
                <a:solidFill>
                  <a:schemeClr val="dk1"/>
                </a:solidFill>
                <a:latin typeface="Calibri"/>
                <a:ea typeface="Calibri"/>
                <a:cs typeface="Calibri"/>
                <a:sym typeface="Calibri"/>
              </a:rPr>
              <a:t>describes individuals who are rather new to the relevant competency domain</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2:     </a:t>
            </a:r>
            <a:r>
              <a:rPr b="0" i="0" lang="en-US" sz="1200" u="none" cap="none" strike="noStrike">
                <a:solidFill>
                  <a:schemeClr val="dk1"/>
                </a:solidFill>
                <a:latin typeface="Calibri"/>
                <a:ea typeface="Calibri"/>
                <a:cs typeface="Calibri"/>
                <a:sym typeface="Calibri"/>
              </a:rPr>
              <a:t>describes individuals with some experience from a few assignments across different CPHA contexts in the relevant competency domain.</a:t>
            </a:r>
            <a:endParaRPr/>
          </a:p>
          <a:p>
            <a:pPr indent="-228600" lvl="0" marL="228600" marR="0" rtl="0" algn="l">
              <a:lnSpc>
                <a:spcPct val="100000"/>
              </a:lnSpc>
              <a:spcBef>
                <a:spcPts val="0"/>
              </a:spcBef>
              <a:spcAft>
                <a:spcPts val="0"/>
              </a:spcAft>
              <a:buClr>
                <a:srgbClr val="000000"/>
              </a:buClr>
              <a:buSzPts val="1400"/>
              <a:buFont typeface="Arial"/>
              <a:buNone/>
            </a:pPr>
            <a:r>
              <a:rPr b="1" i="0" lang="en-US" sz="1200" u="none" cap="none" strike="noStrike">
                <a:solidFill>
                  <a:schemeClr val="dk1"/>
                </a:solidFill>
                <a:latin typeface="Calibri"/>
                <a:ea typeface="Calibri"/>
                <a:cs typeface="Calibri"/>
                <a:sym typeface="Calibri"/>
              </a:rPr>
              <a:t>Level 3:     </a:t>
            </a:r>
            <a:r>
              <a:rPr b="0" i="0" lang="en-US" sz="1200" u="none" cap="none" strike="noStrike">
                <a:solidFill>
                  <a:schemeClr val="dk1"/>
                </a:solidFill>
                <a:latin typeface="Calibri"/>
                <a:ea typeface="Calibri"/>
                <a:cs typeface="Calibri"/>
                <a:sym typeface="Calibri"/>
              </a:rPr>
              <a:t>describes individuals who are experts in the relevant competency domain and can train others on this. </a:t>
            </a:r>
            <a:endParaRPr/>
          </a:p>
          <a:p>
            <a:pPr indent="-228600" lvl="0" marL="228600" marR="0" rtl="0" algn="l">
              <a:lnSpc>
                <a:spcPct val="100000"/>
              </a:lnSpc>
              <a:spcBef>
                <a:spcPts val="0"/>
              </a:spcBef>
              <a:spcAft>
                <a:spcPts val="0"/>
              </a:spcAft>
              <a:buClr>
                <a:srgbClr val="000000"/>
              </a:buClr>
              <a:buSzPts val="1400"/>
              <a:buFont typeface="Arial"/>
              <a:buNone/>
            </a:pPr>
            <a:r>
              <a:t/>
            </a:r>
            <a:endParaRPr b="0" i="0" sz="1200" u="none" cap="none" strike="noStrike">
              <a:solidFill>
                <a:schemeClr val="dk1"/>
              </a:solidFill>
              <a:latin typeface="Calibri"/>
              <a:ea typeface="Calibri"/>
              <a:cs typeface="Calibri"/>
              <a:sym typeface="Calibri"/>
            </a:endParaRPr>
          </a:p>
          <a:p>
            <a:pPr indent="-228600" lvl="0" marL="228600" marR="0" rtl="0" algn="l">
              <a:lnSpc>
                <a:spcPct val="100000"/>
              </a:lnSpc>
              <a:spcBef>
                <a:spcPts val="0"/>
              </a:spcBef>
              <a:spcAft>
                <a:spcPts val="0"/>
              </a:spcAft>
              <a:buClr>
                <a:srgbClr val="000000"/>
              </a:buClr>
              <a:buSzPts val="1400"/>
              <a:buFont typeface="Arial"/>
              <a:buAutoNum type="arabicPeriod" startAt="3"/>
            </a:pPr>
            <a:r>
              <a:rPr lang="en-US" sz="1200">
                <a:solidFill>
                  <a:schemeClr val="dk1"/>
                </a:solidFill>
                <a:latin typeface="Calibri"/>
                <a:ea typeface="Calibri"/>
                <a:cs typeface="Calibri"/>
                <a:sym typeface="Calibri"/>
              </a:rPr>
              <a:t>Given the broad spectrum of CPHA as a sector, </a:t>
            </a:r>
            <a:r>
              <a:rPr b="1" lang="en-US" sz="1200">
                <a:solidFill>
                  <a:schemeClr val="dk1"/>
                </a:solidFill>
                <a:latin typeface="Calibri"/>
                <a:ea typeface="Calibri"/>
                <a:cs typeface="Calibri"/>
                <a:sym typeface="Calibri"/>
              </a:rPr>
              <a:t>no role is required to demonstrate </a:t>
            </a:r>
            <a:r>
              <a:rPr lang="en-US" sz="1200">
                <a:solidFill>
                  <a:schemeClr val="dk1"/>
                </a:solidFill>
                <a:latin typeface="Calibri"/>
                <a:ea typeface="Calibri"/>
                <a:cs typeface="Calibri"/>
                <a:sym typeface="Calibri"/>
              </a:rPr>
              <a:t>technical </a:t>
            </a:r>
            <a:r>
              <a:rPr b="1" lang="en-US" sz="1200">
                <a:solidFill>
                  <a:schemeClr val="dk1"/>
                </a:solidFill>
                <a:latin typeface="Calibri"/>
                <a:ea typeface="Calibri"/>
                <a:cs typeface="Calibri"/>
                <a:sym typeface="Calibri"/>
              </a:rPr>
              <a:t>competencies in all </a:t>
            </a:r>
            <a:r>
              <a:rPr lang="en-US" sz="1200">
                <a:solidFill>
                  <a:schemeClr val="dk1"/>
                </a:solidFill>
                <a:latin typeface="Calibri"/>
                <a:ea typeface="Calibri"/>
                <a:cs typeface="Calibri"/>
                <a:sym typeface="Calibri"/>
              </a:rPr>
              <a:t>domains. </a:t>
            </a:r>
            <a:endParaRPr/>
          </a:p>
          <a:p>
            <a:pPr indent="-228600" lvl="0" marL="228600" marR="0" rtl="0" algn="l">
              <a:lnSpc>
                <a:spcPct val="100000"/>
              </a:lnSpc>
              <a:spcBef>
                <a:spcPts val="0"/>
              </a:spcBef>
              <a:spcAft>
                <a:spcPts val="0"/>
              </a:spcAft>
              <a:buClr>
                <a:srgbClr val="000000"/>
              </a:buClr>
              <a:buSzPts val="1400"/>
              <a:buFont typeface="Arial"/>
              <a:buNone/>
            </a:pPr>
            <a:r>
              <a:t/>
            </a:r>
            <a:endParaRPr sz="1200">
              <a:solidFill>
                <a:schemeClr val="dk1"/>
              </a:solidFill>
              <a:latin typeface="Calibri"/>
              <a:ea typeface="Calibri"/>
              <a:cs typeface="Calibri"/>
              <a:sym typeface="Calibri"/>
            </a:endParaRPr>
          </a:p>
          <a:p>
            <a:pPr indent="-228600" lvl="0" marL="228600" marR="0" rtl="0" algn="l">
              <a:lnSpc>
                <a:spcPct val="100000"/>
              </a:lnSpc>
              <a:spcBef>
                <a:spcPts val="0"/>
              </a:spcBef>
              <a:spcAft>
                <a:spcPts val="0"/>
              </a:spcAft>
              <a:buClr>
                <a:srgbClr val="000000"/>
              </a:buClr>
              <a:buSzPts val="1400"/>
              <a:buFont typeface="Arial"/>
              <a:buAutoNum type="arabicPeriod" startAt="3"/>
            </a:pPr>
            <a:r>
              <a:rPr i="0" lang="en-US" sz="1200" u="none" cap="none" strike="noStrike">
                <a:solidFill>
                  <a:schemeClr val="dk1"/>
                </a:solidFill>
                <a:latin typeface="Calibri"/>
                <a:ea typeface="Calibri"/>
                <a:cs typeface="Calibri"/>
                <a:sym typeface="Calibri"/>
              </a:rPr>
              <a:t>With experience </a:t>
            </a:r>
            <a:r>
              <a:rPr lang="en-US" sz="1200">
                <a:solidFill>
                  <a:schemeClr val="dk1"/>
                </a:solidFill>
                <a:latin typeface="Calibri"/>
                <a:ea typeface="Calibri"/>
                <a:cs typeface="Calibri"/>
                <a:sym typeface="Calibri"/>
              </a:rPr>
              <a:t>and </a:t>
            </a:r>
            <a:r>
              <a:rPr b="1" lang="en-US" sz="1200">
                <a:solidFill>
                  <a:schemeClr val="dk1"/>
                </a:solidFill>
                <a:latin typeface="Calibri"/>
                <a:ea typeface="Calibri"/>
                <a:cs typeface="Calibri"/>
                <a:sym typeface="Calibri"/>
              </a:rPr>
              <a:t>career progression staff </a:t>
            </a:r>
            <a:r>
              <a:rPr lang="en-US" sz="1200">
                <a:solidFill>
                  <a:schemeClr val="dk1"/>
                </a:solidFill>
                <a:latin typeface="Calibri"/>
                <a:ea typeface="Calibri"/>
                <a:cs typeface="Calibri"/>
                <a:sym typeface="Calibri"/>
              </a:rPr>
              <a:t>will be </a:t>
            </a:r>
            <a:r>
              <a:rPr b="1" lang="en-US" sz="1200">
                <a:solidFill>
                  <a:schemeClr val="dk1"/>
                </a:solidFill>
                <a:latin typeface="Calibri"/>
                <a:ea typeface="Calibri"/>
                <a:cs typeface="Calibri"/>
                <a:sym typeface="Calibri"/>
              </a:rPr>
              <a:t>expected to begin to demonstrate behaviors</a:t>
            </a:r>
            <a:r>
              <a:rPr lang="en-US" sz="1200">
                <a:solidFill>
                  <a:schemeClr val="dk1"/>
                </a:solidFill>
                <a:latin typeface="Calibri"/>
                <a:ea typeface="Calibri"/>
                <a:cs typeface="Calibri"/>
                <a:sym typeface="Calibri"/>
              </a:rPr>
              <a:t> at level 2 and level 3 in addition to the level 1 behaviors </a:t>
            </a:r>
            <a:r>
              <a:rPr b="1" lang="en-US" sz="1200">
                <a:solidFill>
                  <a:schemeClr val="dk1"/>
                </a:solidFill>
                <a:latin typeface="Calibri"/>
                <a:ea typeface="Calibri"/>
                <a:cs typeface="Calibri"/>
                <a:sym typeface="Calibri"/>
              </a:rPr>
              <a:t>only for the competency domains relevant to their area of work </a:t>
            </a:r>
            <a:endParaRPr/>
          </a:p>
          <a:p>
            <a:pPr indent="-228600" lvl="0" marL="228600" marR="0" rtl="0" algn="l">
              <a:lnSpc>
                <a:spcPct val="100000"/>
              </a:lnSpc>
              <a:spcBef>
                <a:spcPts val="0"/>
              </a:spcBef>
              <a:spcAft>
                <a:spcPts val="0"/>
              </a:spcAft>
              <a:buClr>
                <a:srgbClr val="000000"/>
              </a:buClr>
              <a:buSzPts val="1400"/>
              <a:buFont typeface="Arial"/>
              <a:buNone/>
            </a:pPr>
            <a:r>
              <a:t/>
            </a:r>
            <a:endParaRPr b="1" i="0" sz="1200" u="none" cap="none" strike="noStrike">
              <a:solidFill>
                <a:schemeClr val="dk1"/>
              </a:solidFill>
              <a:latin typeface="Calibri"/>
              <a:ea typeface="Calibri"/>
              <a:cs typeface="Calibri"/>
              <a:sym typeface="Calibri"/>
            </a:endParaRPr>
          </a:p>
          <a:p>
            <a:pPr indent="-228600" lvl="0" marL="228600" marR="0" rtl="0" algn="l">
              <a:lnSpc>
                <a:spcPct val="100000"/>
              </a:lnSpc>
              <a:spcBef>
                <a:spcPts val="0"/>
              </a:spcBef>
              <a:spcAft>
                <a:spcPts val="0"/>
              </a:spcAft>
              <a:buClr>
                <a:srgbClr val="000000"/>
              </a:buClr>
              <a:buSzPts val="1400"/>
              <a:buFont typeface="Arial"/>
              <a:buAutoNum type="arabicPeriod" startAt="3"/>
            </a:pPr>
            <a:r>
              <a:rPr b="0" i="0" lang="en-US" sz="1200" u="none" cap="none" strike="noStrike">
                <a:solidFill>
                  <a:schemeClr val="dk1"/>
                </a:solidFill>
                <a:latin typeface="Calibri"/>
                <a:ea typeface="Calibri"/>
                <a:cs typeface="Calibri"/>
                <a:sym typeface="Calibri"/>
              </a:rPr>
              <a:t>The </a:t>
            </a:r>
            <a:r>
              <a:rPr b="1" i="0" lang="en-US" sz="1200" u="none" cap="none" strike="noStrike">
                <a:solidFill>
                  <a:schemeClr val="dk1"/>
                </a:solidFill>
                <a:latin typeface="Calibri"/>
                <a:ea typeface="Calibri"/>
                <a:cs typeface="Calibri"/>
                <a:sym typeface="Calibri"/>
              </a:rPr>
              <a:t>knowledge areas and skills </a:t>
            </a:r>
            <a:r>
              <a:rPr b="0" i="0" lang="en-US" sz="1200" u="none" cap="none" strike="noStrike">
                <a:solidFill>
                  <a:schemeClr val="dk1"/>
                </a:solidFill>
                <a:latin typeface="Calibri"/>
                <a:ea typeface="Calibri"/>
                <a:cs typeface="Calibri"/>
                <a:sym typeface="Calibri"/>
              </a:rPr>
              <a:t>that are listed with each competency </a:t>
            </a:r>
            <a:r>
              <a:rPr b="1" i="0" lang="en-US" sz="1200" u="none" cap="none" strike="noStrike">
                <a:solidFill>
                  <a:schemeClr val="dk1"/>
                </a:solidFill>
                <a:latin typeface="Calibri"/>
                <a:ea typeface="Calibri"/>
                <a:cs typeface="Calibri"/>
                <a:sym typeface="Calibri"/>
              </a:rPr>
              <a:t>are indicative only and are not intended to be exhaustive</a:t>
            </a:r>
            <a:r>
              <a:rPr b="0" i="0" lang="en-US" sz="1200" u="none" cap="none" strike="noStrike">
                <a:solidFill>
                  <a:schemeClr val="dk1"/>
                </a:solidFill>
                <a:latin typeface="Calibri"/>
                <a:ea typeface="Calibri"/>
                <a:cs typeface="Calibri"/>
                <a:sym typeface="Calibri"/>
              </a:rPr>
              <a:t>. These may also be adapted to be more specific to the implementation context. </a:t>
            </a:r>
            <a:endParaRPr/>
          </a:p>
          <a:p>
            <a:pPr indent="-139700" lvl="0" marL="228600" marR="0" rtl="0" algn="l">
              <a:lnSpc>
                <a:spcPct val="100000"/>
              </a:lnSpc>
              <a:spcBef>
                <a:spcPts val="0"/>
              </a:spcBef>
              <a:spcAft>
                <a:spcPts val="0"/>
              </a:spcAft>
              <a:buClr>
                <a:srgbClr val="000000"/>
              </a:buClr>
              <a:buSzPts val="1400"/>
              <a:buFont typeface="Arial"/>
              <a:buNone/>
            </a:pPr>
            <a:r>
              <a:t/>
            </a:r>
            <a:endParaRPr b="1" i="0" sz="1200" u="none" cap="none" strike="noStrike">
              <a:solidFill>
                <a:schemeClr val="dk1"/>
              </a:solidFill>
              <a:latin typeface="Calibri"/>
              <a:ea typeface="Calibri"/>
              <a:cs typeface="Calibri"/>
              <a:sym typeface="Calibri"/>
            </a:endParaRPr>
          </a:p>
          <a:p>
            <a:pPr indent="-228600" lvl="0" marL="228600" marR="0" rtl="0" algn="l">
              <a:lnSpc>
                <a:spcPct val="100000"/>
              </a:lnSpc>
              <a:spcBef>
                <a:spcPts val="0"/>
              </a:spcBef>
              <a:spcAft>
                <a:spcPts val="0"/>
              </a:spcAft>
              <a:buClr>
                <a:schemeClr val="dk1"/>
              </a:buClr>
              <a:buSzPts val="1200"/>
              <a:buFont typeface="Calibri"/>
              <a:buNone/>
            </a:pPr>
            <a:r>
              <a:t/>
            </a:r>
            <a:endParaRPr/>
          </a:p>
          <a:p>
            <a:pPr indent="-228600" lvl="0" marL="228600" marR="0" rtl="0" algn="l">
              <a:lnSpc>
                <a:spcPct val="100000"/>
              </a:lnSpc>
              <a:spcBef>
                <a:spcPts val="0"/>
              </a:spcBef>
              <a:spcAft>
                <a:spcPts val="0"/>
              </a:spcAft>
              <a:buClr>
                <a:schemeClr val="dk1"/>
              </a:buClr>
              <a:buSzPts val="1200"/>
              <a:buFont typeface="Calibri"/>
              <a:buNone/>
            </a:pPr>
            <a:r>
              <a:t/>
            </a:r>
            <a:endParaRPr/>
          </a:p>
        </p:txBody>
      </p:sp>
      <p:sp>
        <p:nvSpPr>
          <p:cNvPr id="149" name="Google Shape;149;p14: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10: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10: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marR="0" rtl="0" algn="l">
              <a:lnSpc>
                <a:spcPct val="100000"/>
              </a:lnSpc>
              <a:spcBef>
                <a:spcPts val="0"/>
              </a:spcBef>
              <a:spcAft>
                <a:spcPts val="0"/>
              </a:spcAft>
              <a:buClr>
                <a:schemeClr val="dk1"/>
              </a:buClr>
              <a:buSzPts val="1200"/>
              <a:buFont typeface="Calibri"/>
              <a:buNone/>
            </a:pPr>
            <a:r>
              <a:t/>
            </a:r>
            <a:endParaRPr/>
          </a:p>
        </p:txBody>
      </p:sp>
      <p:sp>
        <p:nvSpPr>
          <p:cNvPr id="161" name="Google Shape;161;p10: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11:notes"/>
          <p:cNvSpPr/>
          <p:nvPr>
            <p:ph idx="2" type="sldImg"/>
          </p:nvPr>
        </p:nvSpPr>
        <p:spPr>
          <a:xfrm>
            <a:off x="776288" y="1200150"/>
            <a:ext cx="5762625" cy="3241675"/>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3" name="Google Shape;173;p11:notes"/>
          <p:cNvSpPr txBox="1"/>
          <p:nvPr>
            <p:ph idx="1" type="body"/>
          </p:nvPr>
        </p:nvSpPr>
        <p:spPr>
          <a:xfrm>
            <a:off x="731520" y="4620578"/>
            <a:ext cx="5852160" cy="3780472"/>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74" name="Google Shape;174;p11:notes"/>
          <p:cNvSpPr txBox="1"/>
          <p:nvPr>
            <p:ph idx="12" type="sldNum"/>
          </p:nvPr>
        </p:nvSpPr>
        <p:spPr>
          <a:xfrm>
            <a:off x="4143588" y="9119474"/>
            <a:ext cx="3169920" cy="481726"/>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400"/>
              <a:buNone/>
            </a:pPr>
            <a:fld id="{00000000-1234-1234-1234-123412341234}" type="slidenum">
              <a:rPr lang="en-U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 name="Shape 15"/>
        <p:cNvGrpSpPr/>
        <p:nvPr/>
      </p:nvGrpSpPr>
      <p:grpSpPr>
        <a:xfrm>
          <a:off x="0" y="0"/>
          <a:ext cx="0" cy="0"/>
          <a:chOff x="0" y="0"/>
          <a:chExt cx="0" cy="0"/>
        </a:xfrm>
      </p:grpSpPr>
      <p:sp>
        <p:nvSpPr>
          <p:cNvPr id="16" name="Google Shape;16;p2"/>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 name="Google Shape;17;p2"/>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18" name="Google Shape;18;p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 name="Google Shape;20;p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72" name="Shape 72"/>
        <p:cNvGrpSpPr/>
        <p:nvPr/>
      </p:nvGrpSpPr>
      <p:grpSpPr>
        <a:xfrm>
          <a:off x="0" y="0"/>
          <a:ext cx="0" cy="0"/>
          <a:chOff x="0" y="0"/>
          <a:chExt cx="0" cy="0"/>
        </a:xfrm>
      </p:grpSpPr>
      <p:sp>
        <p:nvSpPr>
          <p:cNvPr id="73" name="Google Shape;73;p1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11"/>
          <p:cNvSpPr txBox="1"/>
          <p:nvPr>
            <p:ph idx="1" type="body"/>
          </p:nvPr>
        </p:nvSpPr>
        <p:spPr>
          <a:xfrm rot="5400000">
            <a:off x="3920331" y="-1256506"/>
            <a:ext cx="4351338" cy="105156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5" name="Google Shape;75;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78" name="Shape 78"/>
        <p:cNvGrpSpPr/>
        <p:nvPr/>
      </p:nvGrpSpPr>
      <p:grpSpPr>
        <a:xfrm>
          <a:off x="0" y="0"/>
          <a:ext cx="0" cy="0"/>
          <a:chOff x="0" y="0"/>
          <a:chExt cx="0" cy="0"/>
        </a:xfrm>
      </p:grpSpPr>
      <p:sp>
        <p:nvSpPr>
          <p:cNvPr id="79" name="Google Shape;79;p12"/>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0" name="Google Shape;80;p12"/>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1" name="Google Shape;81;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2" name="Google Shape;82;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21" name="Shape 21"/>
        <p:cNvGrpSpPr/>
        <p:nvPr/>
      </p:nvGrpSpPr>
      <p:grpSpPr>
        <a:xfrm>
          <a:off x="0" y="0"/>
          <a:ext cx="0" cy="0"/>
          <a:chOff x="0" y="0"/>
          <a:chExt cx="0" cy="0"/>
        </a:xfrm>
      </p:grpSpPr>
      <p:sp>
        <p:nvSpPr>
          <p:cNvPr id="22" name="Google Shape;22;p3"/>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 name="Google Shape;23;p3"/>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4" name="Google Shape;24;p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5" name="Google Shape;25;p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6" name="Google Shape;26;p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7" name="Shape 27"/>
        <p:cNvGrpSpPr/>
        <p:nvPr/>
      </p:nvGrpSpPr>
      <p:grpSpPr>
        <a:xfrm>
          <a:off x="0" y="0"/>
          <a:ext cx="0" cy="0"/>
          <a:chOff x="0" y="0"/>
          <a:chExt cx="0" cy="0"/>
        </a:xfrm>
      </p:grpSpPr>
      <p:sp>
        <p:nvSpPr>
          <p:cNvPr id="28" name="Google Shape;28;p4"/>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4"/>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888888"/>
              </a:buClr>
              <a:buSzPts val="2400"/>
              <a:buNone/>
              <a:defRPr sz="2400">
                <a:solidFill>
                  <a:srgbClr val="888888"/>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30" name="Google Shape;30;p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1" name="Google Shape;31;p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33" name="Shape 33"/>
        <p:cNvGrpSpPr/>
        <p:nvPr/>
      </p:nvGrpSpPr>
      <p:grpSpPr>
        <a:xfrm>
          <a:off x="0" y="0"/>
          <a:ext cx="0" cy="0"/>
          <a:chOff x="0" y="0"/>
          <a:chExt cx="0" cy="0"/>
        </a:xfrm>
      </p:grpSpPr>
      <p:sp>
        <p:nvSpPr>
          <p:cNvPr id="34" name="Google Shape;34;p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5"/>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6" name="Google Shape;36;p5"/>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8" name="Google Shape;38;p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40" name="Shape 40"/>
        <p:cNvGrpSpPr/>
        <p:nvPr/>
      </p:nvGrpSpPr>
      <p:grpSpPr>
        <a:xfrm>
          <a:off x="0" y="0"/>
          <a:ext cx="0" cy="0"/>
          <a:chOff x="0" y="0"/>
          <a:chExt cx="0" cy="0"/>
        </a:xfrm>
      </p:grpSpPr>
      <p:sp>
        <p:nvSpPr>
          <p:cNvPr id="41" name="Google Shape;4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6"/>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3" name="Google Shape;43;p6"/>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4" name="Google Shape;44;p6"/>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45" name="Google Shape;45;p6"/>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6" name="Google Shape;46;p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7" name="Google Shape;47;p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8" name="Google Shape;48;p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9" name="Shape 49"/>
        <p:cNvGrpSpPr/>
        <p:nvPr/>
      </p:nvGrpSpPr>
      <p:grpSpPr>
        <a:xfrm>
          <a:off x="0" y="0"/>
          <a:ext cx="0" cy="0"/>
          <a:chOff x="0" y="0"/>
          <a:chExt cx="0" cy="0"/>
        </a:xfrm>
      </p:grpSpPr>
      <p:sp>
        <p:nvSpPr>
          <p:cNvPr id="50" name="Google Shape;50;p7"/>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1" name="Google Shape;51;p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58" name="Shape 58"/>
        <p:cNvGrpSpPr/>
        <p:nvPr/>
      </p:nvGrpSpPr>
      <p:grpSpPr>
        <a:xfrm>
          <a:off x="0" y="0"/>
          <a:ext cx="0" cy="0"/>
          <a:chOff x="0" y="0"/>
          <a:chExt cx="0" cy="0"/>
        </a:xfrm>
      </p:grpSpPr>
      <p:sp>
        <p:nvSpPr>
          <p:cNvPr id="59" name="Google Shape;59;p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31800" lvl="0" marL="457200" algn="l">
              <a:lnSpc>
                <a:spcPct val="90000"/>
              </a:lnSpc>
              <a:spcBef>
                <a:spcPts val="1000"/>
              </a:spcBef>
              <a:spcAft>
                <a:spcPts val="0"/>
              </a:spcAft>
              <a:buClr>
                <a:schemeClr val="dk1"/>
              </a:buClr>
              <a:buSzPts val="3200"/>
              <a:buChar char="•"/>
              <a:defRPr sz="3200"/>
            </a:lvl1pPr>
            <a:lvl2pPr indent="-406400" lvl="1" marL="914400" algn="l">
              <a:lnSpc>
                <a:spcPct val="90000"/>
              </a:lnSpc>
              <a:spcBef>
                <a:spcPts val="500"/>
              </a:spcBef>
              <a:spcAft>
                <a:spcPts val="0"/>
              </a:spcAft>
              <a:buClr>
                <a:schemeClr val="dk1"/>
              </a:buClr>
              <a:buSzPts val="2800"/>
              <a:buChar char="•"/>
              <a:defRPr sz="28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61" name="Google Shape;61;p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2" name="Google Shape;62;p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4" name="Google Shape;64;p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65" name="Shape 65"/>
        <p:cNvGrpSpPr/>
        <p:nvPr/>
      </p:nvGrpSpPr>
      <p:grpSpPr>
        <a:xfrm>
          <a:off x="0" y="0"/>
          <a:ext cx="0" cy="0"/>
          <a:chOff x="0" y="0"/>
          <a:chExt cx="0" cy="0"/>
        </a:xfrm>
      </p:grpSpPr>
      <p:sp>
        <p:nvSpPr>
          <p:cNvPr id="66" name="Google Shape;66;p1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10"/>
          <p:cNvSpPr/>
          <p:nvPr>
            <p:ph idx="2" type="pic"/>
          </p:nvPr>
        </p:nvSpPr>
        <p:spPr>
          <a:xfrm>
            <a:off x="5183188" y="987425"/>
            <a:ext cx="6172200" cy="4873625"/>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3200"/>
              <a:buFont typeface="Arial"/>
              <a:buNone/>
              <a:defRPr b="0" i="0" sz="3200" u="none" cap="none" strike="noStrike">
                <a:solidFill>
                  <a:schemeClr val="dk1"/>
                </a:solidFill>
                <a:latin typeface="Calibri"/>
                <a:ea typeface="Calibri"/>
                <a:cs typeface="Calibri"/>
                <a:sym typeface="Calibri"/>
              </a:defRPr>
            </a:lvl1pPr>
            <a:lvl2pPr lvl="1" marR="0" rtl="0" algn="l">
              <a:lnSpc>
                <a:spcPct val="90000"/>
              </a:lnSpc>
              <a:spcBef>
                <a:spcPts val="500"/>
              </a:spcBef>
              <a:spcAft>
                <a:spcPts val="0"/>
              </a:spcAft>
              <a:buClr>
                <a:schemeClr val="dk1"/>
              </a:buClr>
              <a:buSzPts val="2800"/>
              <a:buFont typeface="Arial"/>
              <a:buNone/>
              <a:defRPr b="0" i="0" sz="28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2000"/>
              <a:buFont typeface="Arial"/>
              <a:buNone/>
              <a:defRPr b="0" i="0" sz="2000" u="none" cap="none" strike="noStrike">
                <a:solidFill>
                  <a:schemeClr val="dk1"/>
                </a:solidFill>
                <a:latin typeface="Calibri"/>
                <a:ea typeface="Calibri"/>
                <a:cs typeface="Calibri"/>
                <a:sym typeface="Calibri"/>
              </a:defRPr>
            </a:lvl9pPr>
          </a:lstStyle>
          <a:p/>
        </p:txBody>
      </p:sp>
      <p:sp>
        <p:nvSpPr>
          <p:cNvPr id="68" name="Google Shape;68;p10"/>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69" name="Google Shape;69;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 Id="rId4" Type="http://schemas.openxmlformats.org/officeDocument/2006/relationships/image" Target="../media/image2.jpg"/><Relationship Id="rId5" Type="http://schemas.openxmlformats.org/officeDocument/2006/relationships/image" Target="../media/image3.jpg"/><Relationship Id="rId6"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0.jpg"/><Relationship Id="rId7"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4.jpg"/><Relationship Id="rId7" Type="http://schemas.openxmlformats.org/officeDocument/2006/relationships/image" Target="../media/image1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6.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9.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1.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6.jpg"/><Relationship Id="rId7" Type="http://schemas.openxmlformats.org/officeDocument/2006/relationships/image" Target="../media/image16.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3.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jpg"/><Relationship Id="rId4" Type="http://schemas.openxmlformats.org/officeDocument/2006/relationships/image" Target="../media/image1.jpg"/><Relationship Id="rId5" Type="http://schemas.openxmlformats.org/officeDocument/2006/relationships/image" Target="../media/image4.jpg"/><Relationship Id="rId6" Type="http://schemas.openxmlformats.org/officeDocument/2006/relationships/image" Target="../media/image11.jpg"/><Relationship Id="rId7"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pic>
        <p:nvPicPr>
          <p:cNvPr descr="C:\Users\anawzadi\Desktop\New folder\White UNICEF Logo A.png" id="89" name="Google Shape;89;p13"/>
          <p:cNvPicPr preferRelativeResize="0"/>
          <p:nvPr/>
        </p:nvPicPr>
        <p:blipFill rotWithShape="1">
          <a:blip r:embed="rId3">
            <a:alphaModFix/>
          </a:blip>
          <a:srcRect b="0" l="0" r="0" t="0"/>
          <a:stretch/>
        </p:blipFill>
        <p:spPr>
          <a:xfrm>
            <a:off x="110004" y="6105081"/>
            <a:ext cx="2064315" cy="746809"/>
          </a:xfrm>
          <a:prstGeom prst="rect">
            <a:avLst/>
          </a:prstGeom>
          <a:noFill/>
          <a:ln>
            <a:noFill/>
          </a:ln>
        </p:spPr>
      </p:pic>
      <p:pic>
        <p:nvPicPr>
          <p:cNvPr descr="Titelname.jpeg" id="90" name="Google Shape;90;p13"/>
          <p:cNvPicPr preferRelativeResize="0"/>
          <p:nvPr/>
        </p:nvPicPr>
        <p:blipFill rotWithShape="1">
          <a:blip r:embed="rId4">
            <a:alphaModFix/>
          </a:blip>
          <a:srcRect b="0" l="0" r="0" t="0"/>
          <a:stretch/>
        </p:blipFill>
        <p:spPr>
          <a:xfrm>
            <a:off x="10422467" y="188223"/>
            <a:ext cx="1608667" cy="1249154"/>
          </a:xfrm>
          <a:prstGeom prst="rect">
            <a:avLst/>
          </a:prstGeom>
          <a:noFill/>
          <a:ln>
            <a:noFill/>
          </a:ln>
        </p:spPr>
      </p:pic>
      <p:pic>
        <p:nvPicPr>
          <p:cNvPr descr="Titel copy.jpeg" id="91" name="Google Shape;91;p13"/>
          <p:cNvPicPr preferRelativeResize="0"/>
          <p:nvPr/>
        </p:nvPicPr>
        <p:blipFill rotWithShape="1">
          <a:blip r:embed="rId5">
            <a:alphaModFix/>
          </a:blip>
          <a:srcRect b="0" l="0" r="0" t="0"/>
          <a:stretch/>
        </p:blipFill>
        <p:spPr>
          <a:xfrm>
            <a:off x="0" y="0"/>
            <a:ext cx="6024802" cy="6852856"/>
          </a:xfrm>
          <a:prstGeom prst="rect">
            <a:avLst/>
          </a:prstGeom>
          <a:noFill/>
          <a:ln>
            <a:noFill/>
          </a:ln>
        </p:spPr>
      </p:pic>
      <p:sp>
        <p:nvSpPr>
          <p:cNvPr id="92" name="Google Shape;92;p13"/>
          <p:cNvSpPr txBox="1"/>
          <p:nvPr>
            <p:ph idx="1" type="subTitle"/>
          </p:nvPr>
        </p:nvSpPr>
        <p:spPr>
          <a:xfrm>
            <a:off x="6464300" y="1813401"/>
            <a:ext cx="5346700" cy="4625499"/>
          </a:xfrm>
          <a:prstGeom prst="rect">
            <a:avLst/>
          </a:prstGeom>
          <a:noFill/>
          <a:ln>
            <a:noFill/>
          </a:ln>
        </p:spPr>
        <p:txBody>
          <a:bodyPr anchorCtr="0" anchor="ctr" bIns="45700" lIns="91425" spcFirstLastPara="1" rIns="91425" wrap="square" tIns="45700">
            <a:normAutofit/>
          </a:bodyPr>
          <a:lstStyle/>
          <a:p>
            <a:pPr indent="-228600" lvl="0" marL="228600" rtl="0" algn="l">
              <a:lnSpc>
                <a:spcPct val="120000"/>
              </a:lnSpc>
              <a:spcBef>
                <a:spcPts val="0"/>
              </a:spcBef>
              <a:spcAft>
                <a:spcPts val="0"/>
              </a:spcAft>
              <a:buClr>
                <a:schemeClr val="dk1"/>
              </a:buClr>
              <a:buSzPts val="2800"/>
              <a:buNone/>
            </a:pPr>
            <a:r>
              <a:rPr lang="en-US" sz="4200"/>
              <a:t>  CPHA Competency Framework Training</a:t>
            </a:r>
            <a:endParaRPr/>
          </a:p>
          <a:p>
            <a:pPr indent="-228600" lvl="0" marL="228600" rtl="0" algn="l">
              <a:lnSpc>
                <a:spcPct val="120000"/>
              </a:lnSpc>
              <a:spcBef>
                <a:spcPts val="0"/>
              </a:spcBef>
              <a:spcAft>
                <a:spcPts val="0"/>
              </a:spcAft>
              <a:buClr>
                <a:schemeClr val="dk1"/>
              </a:buClr>
              <a:buSzPts val="2800"/>
              <a:buNone/>
            </a:pPr>
            <a:r>
              <a:t/>
            </a:r>
            <a:endParaRPr sz="4200"/>
          </a:p>
          <a:p>
            <a:pPr indent="-228600" lvl="0" marL="228600" rtl="0" algn="l">
              <a:lnSpc>
                <a:spcPct val="120000"/>
              </a:lnSpc>
              <a:spcBef>
                <a:spcPts val="0"/>
              </a:spcBef>
              <a:spcAft>
                <a:spcPts val="0"/>
              </a:spcAft>
              <a:buClr>
                <a:schemeClr val="dk1"/>
              </a:buClr>
              <a:buSzPts val="2800"/>
              <a:buNone/>
            </a:pPr>
            <a:r>
              <a:rPr lang="en-US" sz="4200"/>
              <a:t>  Location, Country</a:t>
            </a:r>
            <a:endParaRPr/>
          </a:p>
          <a:p>
            <a:pPr indent="-228600" lvl="0" marL="228600" rtl="0" algn="l">
              <a:lnSpc>
                <a:spcPct val="120000"/>
              </a:lnSpc>
              <a:spcBef>
                <a:spcPts val="0"/>
              </a:spcBef>
              <a:spcAft>
                <a:spcPts val="0"/>
              </a:spcAft>
              <a:buClr>
                <a:schemeClr val="dk1"/>
              </a:buClr>
              <a:buSzPts val="2800"/>
              <a:buNone/>
            </a:pPr>
            <a:r>
              <a:rPr lang="en-US" sz="4200"/>
              <a:t>  XX-XX 20XX</a:t>
            </a:r>
            <a:endParaRPr sz="4200"/>
          </a:p>
        </p:txBody>
      </p:sp>
      <p:pic>
        <p:nvPicPr>
          <p:cNvPr descr="long line of CPMS colors.jpeg" id="93" name="Google Shape;93;p13"/>
          <p:cNvPicPr preferRelativeResize="0"/>
          <p:nvPr/>
        </p:nvPicPr>
        <p:blipFill rotWithShape="1">
          <a:blip r:embed="rId6">
            <a:alphaModFix/>
          </a:blip>
          <a:srcRect b="0" l="0" r="0" t="0"/>
          <a:stretch/>
        </p:blipFill>
        <p:spPr>
          <a:xfrm>
            <a:off x="6057900" y="6553200"/>
            <a:ext cx="5537200" cy="304800"/>
          </a:xfrm>
          <a:prstGeom prst="rect">
            <a:avLst/>
          </a:prstGeom>
          <a:noFill/>
          <a:ln>
            <a:noFill/>
          </a:ln>
        </p:spPr>
      </p:pic>
      <p:pic>
        <p:nvPicPr>
          <p:cNvPr descr="long line of CPMS colors.jpeg" id="94" name="Google Shape;94;p13"/>
          <p:cNvPicPr preferRelativeResize="0"/>
          <p:nvPr/>
        </p:nvPicPr>
        <p:blipFill rotWithShape="1">
          <a:blip r:embed="rId6">
            <a:alphaModFix/>
          </a:blip>
          <a:srcRect b="0" l="0" r="0" t="0"/>
          <a:stretch/>
        </p:blipFill>
        <p:spPr>
          <a:xfrm>
            <a:off x="6743700" y="6558092"/>
            <a:ext cx="5448300" cy="299907"/>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92">
                                            <p:txEl>
                                              <p:pRg end="3" st="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pic>
        <p:nvPicPr>
          <p:cNvPr descr="Titelname.jpeg" id="187" name="Google Shape;187;p22"/>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88" name="Google Shape;188;p22"/>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89" name="Google Shape;189;p22"/>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90" name="Google Shape;190;p22"/>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pic>
        <p:nvPicPr>
          <p:cNvPr descr="TC.jpeg" id="191" name="Google Shape;191;p22"/>
          <p:cNvPicPr preferRelativeResize="0"/>
          <p:nvPr/>
        </p:nvPicPr>
        <p:blipFill rotWithShape="1">
          <a:blip r:embed="rId6">
            <a:alphaModFix/>
          </a:blip>
          <a:srcRect b="0" l="0" r="0" t="0"/>
          <a:stretch/>
        </p:blipFill>
        <p:spPr>
          <a:xfrm>
            <a:off x="1435100" y="1952847"/>
            <a:ext cx="2844799" cy="4444609"/>
          </a:xfrm>
          <a:prstGeom prst="rect">
            <a:avLst/>
          </a:prstGeom>
          <a:noFill/>
          <a:ln>
            <a:noFill/>
          </a:ln>
        </p:spPr>
      </p:pic>
      <p:sp>
        <p:nvSpPr>
          <p:cNvPr id="192" name="Google Shape;192;p22"/>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rPr>
              <a:t>Technical Competencies</a:t>
            </a:r>
            <a:endParaRPr sz="5400">
              <a:solidFill>
                <a:srgbClr val="0489C5"/>
              </a:solidFill>
            </a:endParaRPr>
          </a:p>
        </p:txBody>
      </p:sp>
      <p:sp>
        <p:nvSpPr>
          <p:cNvPr id="193" name="Google Shape;193;p22"/>
          <p:cNvSpPr txBox="1"/>
          <p:nvPr/>
        </p:nvSpPr>
        <p:spPr>
          <a:xfrm>
            <a:off x="5241305" y="2423569"/>
            <a:ext cx="65091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lang="en-US" sz="2000">
                <a:solidFill>
                  <a:schemeClr val="dk1"/>
                </a:solidFill>
                <a:latin typeface="Helvetica Neue"/>
                <a:ea typeface="Helvetica Neue"/>
                <a:cs typeface="Helvetica Neue"/>
                <a:sym typeface="Helvetica Neue"/>
              </a:rPr>
              <a:t>A</a:t>
            </a:r>
            <a:r>
              <a:rPr b="0" i="0" lang="en-US" sz="2000" u="none" cap="none" strike="noStrike">
                <a:solidFill>
                  <a:schemeClr val="dk1"/>
                </a:solidFill>
                <a:latin typeface="Helvetica Neue"/>
                <a:ea typeface="Helvetica Neue"/>
                <a:cs typeface="Helvetica Neue"/>
                <a:sym typeface="Helvetica Neue"/>
              </a:rPr>
              <a:t> measurable set of </a:t>
            </a:r>
            <a:r>
              <a:rPr b="1" i="0" lang="en-US" sz="2000" u="none" cap="none" strike="noStrike">
                <a:solidFill>
                  <a:schemeClr val="dk1"/>
                </a:solidFill>
                <a:latin typeface="Helvetica Neue"/>
                <a:ea typeface="Helvetica Neue"/>
                <a:cs typeface="Helvetica Neue"/>
                <a:sym typeface="Helvetica Neue"/>
              </a:rPr>
              <a:t>knowledge, skills </a:t>
            </a:r>
            <a:r>
              <a:rPr b="0" i="0" lang="en-US" sz="2000" u="none" cap="none" strike="noStrike">
                <a:solidFill>
                  <a:schemeClr val="dk1"/>
                </a:solidFill>
                <a:latin typeface="Helvetica Neue"/>
                <a:ea typeface="Helvetica Neue"/>
                <a:cs typeface="Helvetica Neue"/>
                <a:sym typeface="Helvetica Neue"/>
              </a:rPr>
              <a:t>or </a:t>
            </a:r>
            <a:r>
              <a:rPr b="1" i="0" lang="en-US" sz="2000" u="none" cap="none" strike="noStrike">
                <a:solidFill>
                  <a:schemeClr val="dk1"/>
                </a:solidFill>
                <a:latin typeface="Helvetica Neue"/>
                <a:ea typeface="Helvetica Neue"/>
                <a:cs typeface="Helvetica Neue"/>
                <a:sym typeface="Helvetica Neue"/>
              </a:rPr>
              <a:t>attributes, </a:t>
            </a:r>
            <a:r>
              <a:rPr b="0" i="0" lang="en-US" sz="2000" u="none" cap="none" strike="noStrike">
                <a:solidFill>
                  <a:schemeClr val="dk1"/>
                </a:solidFill>
                <a:latin typeface="Helvetica Neue"/>
                <a:ea typeface="Helvetica Neue"/>
                <a:cs typeface="Helvetica Neue"/>
                <a:sym typeface="Helvetica Neue"/>
              </a:rPr>
              <a:t>and </a:t>
            </a:r>
            <a:r>
              <a:rPr b="1" i="0" lang="en-US" sz="2000" u="none" cap="none" strike="noStrike">
                <a:solidFill>
                  <a:schemeClr val="dk1"/>
                </a:solidFill>
                <a:latin typeface="Helvetica Neue"/>
                <a:ea typeface="Helvetica Neue"/>
                <a:cs typeface="Helvetica Neue"/>
                <a:sym typeface="Helvetica Neue"/>
              </a:rPr>
              <a:t>learned expertise </a:t>
            </a:r>
            <a:r>
              <a:rPr b="0" i="0" lang="en-US" sz="2000" u="none" cap="none" strike="noStrike">
                <a:solidFill>
                  <a:schemeClr val="dk1"/>
                </a:solidFill>
                <a:latin typeface="Helvetica Neue"/>
                <a:ea typeface="Helvetica Neue"/>
                <a:cs typeface="Helvetica Neue"/>
                <a:sym typeface="Helvetica Neue"/>
              </a:rPr>
              <a:t>in a specific technical area of child protection required to effectively perform a task. </a:t>
            </a:r>
            <a:endParaRPr b="0" i="0" sz="2000" u="none" cap="none" strike="noStrike">
              <a:solidFill>
                <a:schemeClr val="dk1"/>
              </a:solidFill>
              <a:latin typeface="Helvetica Neue"/>
              <a:ea typeface="Helvetica Neue"/>
              <a:cs typeface="Helvetica Neue"/>
              <a:sym typeface="Helvetica Neue"/>
            </a:endParaRPr>
          </a:p>
        </p:txBody>
      </p:sp>
      <p:sp>
        <p:nvSpPr>
          <p:cNvPr id="194" name="Google Shape;194;p22"/>
          <p:cNvSpPr txBox="1"/>
          <p:nvPr/>
        </p:nvSpPr>
        <p:spPr>
          <a:xfrm>
            <a:off x="5270500" y="4759049"/>
            <a:ext cx="6464400" cy="163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lang="en-US" sz="2000">
                <a:solidFill>
                  <a:schemeClr val="dk1"/>
                </a:solidFill>
                <a:latin typeface="Helvetica Neue"/>
                <a:ea typeface="Helvetica Neue"/>
                <a:cs typeface="Helvetica Neue"/>
                <a:sym typeface="Helvetica Neue"/>
              </a:rPr>
              <a:t>A </a:t>
            </a:r>
            <a:r>
              <a:rPr b="0" i="0" lang="en-US" sz="2000" u="none" cap="none" strike="noStrike">
                <a:solidFill>
                  <a:schemeClr val="dk1"/>
                </a:solidFill>
                <a:latin typeface="Helvetica Neue"/>
                <a:ea typeface="Helvetica Neue"/>
                <a:cs typeface="Helvetica Neue"/>
                <a:sym typeface="Helvetica Neue"/>
              </a:rPr>
              <a:t>set of related competencies </a:t>
            </a:r>
            <a:r>
              <a:rPr b="1" i="0" lang="en-US" sz="2000" u="none" cap="none" strike="noStrike">
                <a:solidFill>
                  <a:schemeClr val="dk1"/>
                </a:solidFill>
                <a:latin typeface="Helvetica Neue"/>
                <a:ea typeface="Helvetica Neue"/>
                <a:cs typeface="Helvetica Neue"/>
                <a:sym typeface="Helvetica Neue"/>
              </a:rPr>
              <a:t>around a common area or thematic focus</a:t>
            </a:r>
            <a:r>
              <a:rPr b="0" i="0" lang="en-US" sz="2000" u="none" cap="none" strike="noStrike">
                <a:solidFill>
                  <a:schemeClr val="dk1"/>
                </a:solidFill>
                <a:latin typeface="Helvetica Neue"/>
                <a:ea typeface="Helvetica Neue"/>
                <a:cs typeface="Helvetica Neue"/>
                <a:sym typeface="Helvetica Neue"/>
              </a:rPr>
              <a:t>. The CPHA competency domains are defined across the principles and the four pillars of the Child Protection in Humanitarian Action Minimum Standards </a:t>
            </a:r>
            <a:endParaRPr b="0" i="0" sz="2000" u="none" cap="none" strike="noStrike">
              <a:solidFill>
                <a:schemeClr val="dk1"/>
              </a:solidFill>
              <a:latin typeface="Helvetica Neue"/>
              <a:ea typeface="Helvetica Neue"/>
              <a:cs typeface="Helvetica Neue"/>
              <a:sym typeface="Helvetica Neue"/>
            </a:endParaRPr>
          </a:p>
        </p:txBody>
      </p:sp>
      <p:sp>
        <p:nvSpPr>
          <p:cNvPr id="195" name="Google Shape;195;p22"/>
          <p:cNvSpPr txBox="1"/>
          <p:nvPr/>
        </p:nvSpPr>
        <p:spPr>
          <a:xfrm>
            <a:off x="5247737" y="2021197"/>
            <a:ext cx="6223000"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Helvetica Neue"/>
                <a:ea typeface="Helvetica Neue"/>
                <a:cs typeface="Helvetica Neue"/>
                <a:sym typeface="Helvetica Neue"/>
              </a:rPr>
              <a:t>TECHNICAL COMPETENCIES:</a:t>
            </a:r>
            <a:endParaRPr b="1" i="0" sz="2000" u="none" cap="none" strike="noStrike">
              <a:solidFill>
                <a:schemeClr val="dk1"/>
              </a:solidFill>
              <a:latin typeface="Helvetica Neue"/>
              <a:ea typeface="Helvetica Neue"/>
              <a:cs typeface="Helvetica Neue"/>
              <a:sym typeface="Helvetica Neue"/>
            </a:endParaRPr>
          </a:p>
        </p:txBody>
      </p:sp>
      <p:sp>
        <p:nvSpPr>
          <p:cNvPr id="196" name="Google Shape;196;p22"/>
          <p:cNvSpPr txBox="1"/>
          <p:nvPr/>
        </p:nvSpPr>
        <p:spPr>
          <a:xfrm>
            <a:off x="5283361" y="4363472"/>
            <a:ext cx="6223000"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Helvetica Neue"/>
                <a:ea typeface="Helvetica Neue"/>
                <a:cs typeface="Helvetica Neue"/>
                <a:sym typeface="Helvetica Neue"/>
              </a:rPr>
              <a:t>COMPETENCY DOMAIN:</a:t>
            </a:r>
            <a:endParaRPr b="1" i="0" sz="2000" u="none" cap="none" strike="noStrike">
              <a:solidFill>
                <a:schemeClr val="dk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9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pic>
        <p:nvPicPr>
          <p:cNvPr descr="Titelname.jpeg" id="202" name="Google Shape;202;p23"/>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03" name="Google Shape;203;p23"/>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04" name="Google Shape;204;p23"/>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05" name="Google Shape;205;p23"/>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pic>
        <p:nvPicPr>
          <p:cNvPr descr="TC.jpeg" id="206" name="Google Shape;206;p23"/>
          <p:cNvPicPr preferRelativeResize="0"/>
          <p:nvPr/>
        </p:nvPicPr>
        <p:blipFill rotWithShape="1">
          <a:blip r:embed="rId6">
            <a:alphaModFix/>
          </a:blip>
          <a:srcRect b="0" l="0" r="0" t="0"/>
          <a:stretch/>
        </p:blipFill>
        <p:spPr>
          <a:xfrm>
            <a:off x="9118601" y="1820908"/>
            <a:ext cx="2743200" cy="4285874"/>
          </a:xfrm>
          <a:prstGeom prst="rect">
            <a:avLst/>
          </a:prstGeom>
          <a:noFill/>
          <a:ln>
            <a:noFill/>
          </a:ln>
        </p:spPr>
      </p:pic>
      <p:pic>
        <p:nvPicPr>
          <p:cNvPr id="207" name="Google Shape;207;p23"/>
          <p:cNvPicPr preferRelativeResize="0"/>
          <p:nvPr/>
        </p:nvPicPr>
        <p:blipFill>
          <a:blip r:embed="rId7">
            <a:alphaModFix/>
          </a:blip>
          <a:stretch>
            <a:fillRect/>
          </a:stretch>
        </p:blipFill>
        <p:spPr>
          <a:xfrm>
            <a:off x="0" y="0"/>
            <a:ext cx="9226925" cy="62327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pic>
        <p:nvPicPr>
          <p:cNvPr descr="Titelname.jpeg" id="213" name="Google Shape;213;p24"/>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14" name="Google Shape;214;p24"/>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15" name="Google Shape;215;p24"/>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16" name="Google Shape;216;p24"/>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217" name="Google Shape;217;p24"/>
          <p:cNvSpPr txBox="1"/>
          <p:nvPr>
            <p:ph type="ctrTitle"/>
          </p:nvPr>
        </p:nvSpPr>
        <p:spPr>
          <a:xfrm>
            <a:off x="-338054" y="413639"/>
            <a:ext cx="11183853"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200"/>
              <a:buFont typeface="Calibri"/>
              <a:buNone/>
            </a:pPr>
            <a:r>
              <a:rPr lang="en-US" sz="5200">
                <a:solidFill>
                  <a:srgbClr val="0489C5"/>
                </a:solidFill>
              </a:rPr>
              <a:t>Core Humanitarian Competencies</a:t>
            </a:r>
            <a:endParaRPr sz="5200">
              <a:solidFill>
                <a:srgbClr val="0489C5"/>
              </a:solidFill>
            </a:endParaRPr>
          </a:p>
        </p:txBody>
      </p:sp>
      <p:sp>
        <p:nvSpPr>
          <p:cNvPr id="218" name="Google Shape;218;p24"/>
          <p:cNvSpPr txBox="1"/>
          <p:nvPr/>
        </p:nvSpPr>
        <p:spPr>
          <a:xfrm>
            <a:off x="5270500" y="2408609"/>
            <a:ext cx="61341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lang="en-US" sz="2000">
                <a:solidFill>
                  <a:schemeClr val="dk1"/>
                </a:solidFill>
                <a:latin typeface="Helvetica Neue"/>
                <a:ea typeface="Helvetica Neue"/>
                <a:cs typeface="Helvetica Neue"/>
                <a:sym typeface="Helvetica Neue"/>
              </a:rPr>
              <a:t>C</a:t>
            </a:r>
            <a:r>
              <a:rPr b="0" i="0" lang="en-US" sz="2000" u="none" cap="none" strike="noStrike">
                <a:solidFill>
                  <a:schemeClr val="dk1"/>
                </a:solidFill>
                <a:latin typeface="Helvetica Neue"/>
                <a:ea typeface="Helvetica Neue"/>
                <a:cs typeface="Helvetica Neue"/>
                <a:sym typeface="Helvetica Neue"/>
              </a:rPr>
              <a:t>omprise </a:t>
            </a:r>
            <a:r>
              <a:rPr b="1" i="0" lang="en-US" sz="2000" u="none" cap="none" strike="noStrike">
                <a:solidFill>
                  <a:schemeClr val="dk1"/>
                </a:solidFill>
                <a:latin typeface="Helvetica Neue"/>
                <a:ea typeface="Helvetica Neue"/>
                <a:cs typeface="Helvetica Neue"/>
                <a:sym typeface="Helvetica Neue"/>
              </a:rPr>
              <a:t>skills, attitudes, </a:t>
            </a:r>
            <a:r>
              <a:rPr b="0" i="0" lang="en-US" sz="2000" u="none" cap="none" strike="noStrike">
                <a:solidFill>
                  <a:schemeClr val="dk1"/>
                </a:solidFill>
                <a:latin typeface="Helvetica Neue"/>
                <a:ea typeface="Helvetica Neue"/>
                <a:cs typeface="Helvetica Neue"/>
                <a:sym typeface="Helvetica Neue"/>
              </a:rPr>
              <a:t>characteristics with an element of ability and </a:t>
            </a:r>
            <a:r>
              <a:rPr b="1" i="0" lang="en-US" sz="2000" u="none" cap="none" strike="noStrike">
                <a:solidFill>
                  <a:schemeClr val="dk1"/>
                </a:solidFill>
                <a:latin typeface="Helvetica Neue"/>
                <a:ea typeface="Helvetica Neue"/>
                <a:cs typeface="Helvetica Neue"/>
                <a:sym typeface="Helvetica Neue"/>
              </a:rPr>
              <a:t>behaviors </a:t>
            </a:r>
            <a:r>
              <a:rPr b="0" i="0" lang="en-US" sz="2000" u="none" cap="none" strike="noStrike">
                <a:solidFill>
                  <a:schemeClr val="dk1"/>
                </a:solidFill>
                <a:latin typeface="Helvetica Neue"/>
                <a:ea typeface="Helvetica Neue"/>
                <a:cs typeface="Helvetica Neue"/>
                <a:sym typeface="Helvetica Neue"/>
              </a:rPr>
              <a:t>that drive performance in the humanitarian sector. </a:t>
            </a:r>
            <a:endParaRPr b="0" i="0" sz="2000" u="none" cap="none" strike="noStrike">
              <a:solidFill>
                <a:schemeClr val="dk1"/>
              </a:solidFill>
              <a:latin typeface="Helvetica Neue"/>
              <a:ea typeface="Helvetica Neue"/>
              <a:cs typeface="Helvetica Neue"/>
              <a:sym typeface="Helvetica Neue"/>
            </a:endParaRPr>
          </a:p>
        </p:txBody>
      </p:sp>
      <p:sp>
        <p:nvSpPr>
          <p:cNvPr id="219" name="Google Shape;219;p24"/>
          <p:cNvSpPr txBox="1"/>
          <p:nvPr/>
        </p:nvSpPr>
        <p:spPr>
          <a:xfrm>
            <a:off x="5270500" y="4694249"/>
            <a:ext cx="6159600" cy="163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2000" u="none" cap="none" strike="noStrike">
                <a:solidFill>
                  <a:schemeClr val="dk1"/>
                </a:solidFill>
                <a:latin typeface="Helvetica Neue"/>
                <a:ea typeface="Helvetica Neue"/>
                <a:cs typeface="Helvetica Neue"/>
                <a:sym typeface="Helvetica Neue"/>
              </a:rPr>
              <a:t>The Core Humanitarian competencies </a:t>
            </a:r>
            <a:r>
              <a:rPr lang="en-US" sz="2000">
                <a:solidFill>
                  <a:schemeClr val="dk1"/>
                </a:solidFill>
                <a:latin typeface="Helvetica Neue"/>
                <a:ea typeface="Helvetica Neue"/>
                <a:cs typeface="Helvetica Neue"/>
                <a:sym typeface="Helvetica Neue"/>
              </a:rPr>
              <a:t>annexed to the </a:t>
            </a:r>
            <a:r>
              <a:rPr b="0" i="0" lang="en-US" sz="2000" u="none" cap="none" strike="noStrike">
                <a:solidFill>
                  <a:schemeClr val="dk1"/>
                </a:solidFill>
                <a:latin typeface="Helvetica Neue"/>
                <a:ea typeface="Helvetica Neue"/>
                <a:cs typeface="Helvetica Neue"/>
                <a:sym typeface="Helvetica Neue"/>
              </a:rPr>
              <a:t>CPHA Competency Framework are </a:t>
            </a:r>
            <a:r>
              <a:rPr b="1" i="0" lang="en-US" sz="2000" u="none" cap="none" strike="noStrike">
                <a:solidFill>
                  <a:schemeClr val="dk1"/>
                </a:solidFill>
                <a:latin typeface="Helvetica Neue"/>
                <a:ea typeface="Helvetica Neue"/>
                <a:cs typeface="Helvetica Neue"/>
                <a:sym typeface="Helvetica Neue"/>
              </a:rPr>
              <a:t>contextualized for the CPHA sector </a:t>
            </a:r>
            <a:r>
              <a:rPr b="0" i="0" lang="en-US" sz="2000" u="none" cap="none" strike="noStrike">
                <a:solidFill>
                  <a:schemeClr val="dk1"/>
                </a:solidFill>
                <a:latin typeface="Helvetica Neue"/>
                <a:ea typeface="Helvetica Neue"/>
                <a:cs typeface="Helvetica Neue"/>
                <a:sym typeface="Helvetica Neue"/>
              </a:rPr>
              <a:t>and adapted from the Core Humanitarian Competency Framework (CHCF).</a:t>
            </a:r>
            <a:endParaRPr b="0" i="0" sz="2000" u="none" cap="none" strike="noStrike">
              <a:solidFill>
                <a:schemeClr val="dk1"/>
              </a:solidFill>
              <a:latin typeface="Helvetica Neue"/>
              <a:ea typeface="Helvetica Neue"/>
              <a:cs typeface="Helvetica Neue"/>
              <a:sym typeface="Helvetica Neue"/>
            </a:endParaRPr>
          </a:p>
        </p:txBody>
      </p:sp>
      <p:pic>
        <p:nvPicPr>
          <p:cNvPr descr="CHC.jpeg" id="220" name="Google Shape;220;p24"/>
          <p:cNvPicPr preferRelativeResize="0"/>
          <p:nvPr/>
        </p:nvPicPr>
        <p:blipFill rotWithShape="1">
          <a:blip r:embed="rId6">
            <a:alphaModFix/>
          </a:blip>
          <a:srcRect b="0" l="0" r="0" t="0"/>
          <a:stretch/>
        </p:blipFill>
        <p:spPr>
          <a:xfrm>
            <a:off x="803276" y="1739900"/>
            <a:ext cx="3536606" cy="4403724"/>
          </a:xfrm>
          <a:prstGeom prst="rect">
            <a:avLst/>
          </a:prstGeom>
          <a:noFill/>
          <a:ln>
            <a:noFill/>
          </a:ln>
        </p:spPr>
      </p:pic>
      <p:sp>
        <p:nvSpPr>
          <p:cNvPr id="221" name="Google Shape;221;p24"/>
          <p:cNvSpPr txBox="1"/>
          <p:nvPr/>
        </p:nvSpPr>
        <p:spPr>
          <a:xfrm>
            <a:off x="5262333" y="1991992"/>
            <a:ext cx="647351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Helvetica Neue"/>
                <a:ea typeface="Helvetica Neue"/>
                <a:cs typeface="Helvetica Neue"/>
                <a:sym typeface="Helvetica Neue"/>
              </a:rPr>
              <a:t>CPHA CORE HUMANITARIAN COMPETENCIES:</a:t>
            </a:r>
            <a:endParaRPr b="1" i="0" sz="2000" u="none" cap="none" strike="noStrike">
              <a:solidFill>
                <a:schemeClr val="dk1"/>
              </a:solidFill>
              <a:latin typeface="Helvetica Neue"/>
              <a:ea typeface="Helvetica Neue"/>
              <a:cs typeface="Helvetica Neue"/>
              <a:sym typeface="Helvetica Neue"/>
            </a:endParaRPr>
          </a:p>
        </p:txBody>
      </p:sp>
      <p:sp>
        <p:nvSpPr>
          <p:cNvPr id="222" name="Google Shape;222;p24"/>
          <p:cNvSpPr txBox="1"/>
          <p:nvPr/>
        </p:nvSpPr>
        <p:spPr>
          <a:xfrm>
            <a:off x="5254167" y="4305070"/>
            <a:ext cx="6473515" cy="40006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chemeClr val="dk1"/>
                </a:solidFill>
                <a:latin typeface="Helvetica Neue"/>
                <a:ea typeface="Helvetica Neue"/>
                <a:cs typeface="Helvetica Neue"/>
                <a:sym typeface="Helvetica Neue"/>
              </a:rPr>
              <a:t>CONTEXTUALIZATION &amp; ADAPTATION:</a:t>
            </a:r>
            <a:endParaRPr b="1" i="0" sz="2000" u="none" cap="none" strike="noStrike">
              <a:solidFill>
                <a:schemeClr val="dk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1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7" name="Shape 227"/>
        <p:cNvGrpSpPr/>
        <p:nvPr/>
      </p:nvGrpSpPr>
      <p:grpSpPr>
        <a:xfrm>
          <a:off x="0" y="0"/>
          <a:ext cx="0" cy="0"/>
          <a:chOff x="0" y="0"/>
          <a:chExt cx="0" cy="0"/>
        </a:xfrm>
      </p:grpSpPr>
      <p:pic>
        <p:nvPicPr>
          <p:cNvPr descr="Titelname.jpeg" id="228" name="Google Shape;228;p25"/>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29" name="Google Shape;229;p25"/>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30" name="Google Shape;230;p25"/>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31" name="Google Shape;231;p25"/>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pic>
        <p:nvPicPr>
          <p:cNvPr descr="CHC.jpeg" id="232" name="Google Shape;232;p25"/>
          <p:cNvPicPr preferRelativeResize="0"/>
          <p:nvPr/>
        </p:nvPicPr>
        <p:blipFill rotWithShape="1">
          <a:blip r:embed="rId6">
            <a:alphaModFix/>
          </a:blip>
          <a:srcRect b="0" l="0" r="0" t="0"/>
          <a:stretch/>
        </p:blipFill>
        <p:spPr>
          <a:xfrm>
            <a:off x="8774201" y="1578576"/>
            <a:ext cx="3526406" cy="4391024"/>
          </a:xfrm>
          <a:prstGeom prst="rect">
            <a:avLst/>
          </a:prstGeom>
          <a:noFill/>
          <a:ln>
            <a:noFill/>
          </a:ln>
        </p:spPr>
      </p:pic>
      <p:pic>
        <p:nvPicPr>
          <p:cNvPr id="233" name="Google Shape;233;p25"/>
          <p:cNvPicPr preferRelativeResize="0"/>
          <p:nvPr/>
        </p:nvPicPr>
        <p:blipFill>
          <a:blip r:embed="rId7">
            <a:alphaModFix/>
          </a:blip>
          <a:stretch>
            <a:fillRect/>
          </a:stretch>
        </p:blipFill>
        <p:spPr>
          <a:xfrm>
            <a:off x="212900" y="1322300"/>
            <a:ext cx="8469400" cy="329559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8" name="Shape 238"/>
        <p:cNvGrpSpPr/>
        <p:nvPr/>
      </p:nvGrpSpPr>
      <p:grpSpPr>
        <a:xfrm>
          <a:off x="0" y="0"/>
          <a:ext cx="0" cy="0"/>
          <a:chOff x="0" y="0"/>
          <a:chExt cx="0" cy="0"/>
        </a:xfrm>
      </p:grpSpPr>
      <p:sp>
        <p:nvSpPr>
          <p:cNvPr id="239" name="Google Shape;239;p26"/>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rPr>
              <a:t>Use</a:t>
            </a:r>
            <a:endParaRPr sz="5400">
              <a:solidFill>
                <a:srgbClr val="0489C5"/>
              </a:solidFill>
            </a:endParaRPr>
          </a:p>
        </p:txBody>
      </p:sp>
      <p:pic>
        <p:nvPicPr>
          <p:cNvPr descr="Titelname.jpeg" id="240" name="Google Shape;240;p26"/>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41" name="Google Shape;241;p26"/>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42" name="Google Shape;242;p26"/>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43" name="Google Shape;243;p26"/>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244" name="Google Shape;244;p26"/>
          <p:cNvSpPr txBox="1"/>
          <p:nvPr/>
        </p:nvSpPr>
        <p:spPr>
          <a:xfrm>
            <a:off x="292101" y="1718357"/>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8D9EAE"/>
                </a:solidFill>
                <a:latin typeface="Arial Narrow"/>
                <a:ea typeface="Arial Narrow"/>
                <a:cs typeface="Arial Narrow"/>
                <a:sym typeface="Arial Narrow"/>
              </a:rPr>
              <a:t>01</a:t>
            </a:r>
            <a:endParaRPr b="1" i="0" sz="6000" u="none" cap="none" strike="noStrike">
              <a:solidFill>
                <a:srgbClr val="8D9EAE"/>
              </a:solidFill>
              <a:latin typeface="Arial Narrow"/>
              <a:ea typeface="Arial Narrow"/>
              <a:cs typeface="Arial Narrow"/>
              <a:sym typeface="Arial Narrow"/>
            </a:endParaRPr>
          </a:p>
        </p:txBody>
      </p:sp>
      <p:sp>
        <p:nvSpPr>
          <p:cNvPr id="245" name="Google Shape;245;p26"/>
          <p:cNvSpPr txBox="1"/>
          <p:nvPr/>
        </p:nvSpPr>
        <p:spPr>
          <a:xfrm>
            <a:off x="292100" y="2726469"/>
            <a:ext cx="218881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8D9EAE"/>
                </a:solidFill>
                <a:latin typeface="Arial"/>
                <a:ea typeface="Arial"/>
                <a:cs typeface="Arial"/>
                <a:sym typeface="Arial"/>
              </a:rPr>
              <a:t>Job description</a:t>
            </a:r>
            <a:endParaRPr b="1" i="0" sz="2000" u="none" cap="none" strike="noStrike">
              <a:solidFill>
                <a:srgbClr val="8D9EAE"/>
              </a:solidFill>
              <a:latin typeface="Arial"/>
              <a:ea typeface="Arial"/>
              <a:cs typeface="Arial"/>
              <a:sym typeface="Arial"/>
            </a:endParaRPr>
          </a:p>
        </p:txBody>
      </p:sp>
      <p:sp>
        <p:nvSpPr>
          <p:cNvPr id="246" name="Google Shape;246;p26"/>
          <p:cNvSpPr txBox="1"/>
          <p:nvPr/>
        </p:nvSpPr>
        <p:spPr>
          <a:xfrm>
            <a:off x="3291196" y="1718357"/>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D4BCC9"/>
                </a:solidFill>
                <a:latin typeface="Arial Narrow"/>
                <a:ea typeface="Arial Narrow"/>
                <a:cs typeface="Arial Narrow"/>
                <a:sym typeface="Arial Narrow"/>
              </a:rPr>
              <a:t>02</a:t>
            </a:r>
            <a:endParaRPr b="1" i="0" sz="6000" u="none" cap="none" strike="noStrike">
              <a:solidFill>
                <a:srgbClr val="D4BCC9"/>
              </a:solidFill>
              <a:latin typeface="Arial Narrow"/>
              <a:ea typeface="Arial Narrow"/>
              <a:cs typeface="Arial Narrow"/>
              <a:sym typeface="Arial Narrow"/>
            </a:endParaRPr>
          </a:p>
        </p:txBody>
      </p:sp>
      <p:sp>
        <p:nvSpPr>
          <p:cNvPr id="247" name="Google Shape;247;p26"/>
          <p:cNvSpPr txBox="1"/>
          <p:nvPr/>
        </p:nvSpPr>
        <p:spPr>
          <a:xfrm>
            <a:off x="3291196" y="2726469"/>
            <a:ext cx="1828800" cy="707886"/>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D4BCC9"/>
                </a:solidFill>
                <a:latin typeface="Arial"/>
                <a:ea typeface="Arial"/>
                <a:cs typeface="Arial"/>
                <a:sym typeface="Arial"/>
              </a:rPr>
              <a:t>Interview preparation</a:t>
            </a:r>
            <a:endParaRPr b="1" i="0" sz="2000" u="none" cap="none" strike="noStrike">
              <a:solidFill>
                <a:srgbClr val="D4BCC9"/>
              </a:solidFill>
              <a:latin typeface="Arial"/>
              <a:ea typeface="Arial"/>
              <a:cs typeface="Arial"/>
              <a:sym typeface="Arial"/>
            </a:endParaRPr>
          </a:p>
        </p:txBody>
      </p:sp>
      <p:sp>
        <p:nvSpPr>
          <p:cNvPr id="248" name="Google Shape;248;p26"/>
          <p:cNvSpPr txBox="1"/>
          <p:nvPr/>
        </p:nvSpPr>
        <p:spPr>
          <a:xfrm>
            <a:off x="6235701" y="1721498"/>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BFE0AF"/>
                </a:solidFill>
                <a:latin typeface="Arial Narrow"/>
                <a:ea typeface="Arial Narrow"/>
                <a:cs typeface="Arial Narrow"/>
                <a:sym typeface="Arial Narrow"/>
              </a:rPr>
              <a:t>03.1</a:t>
            </a:r>
            <a:endParaRPr b="1" i="0" sz="6000" u="none" cap="none" strike="noStrike">
              <a:solidFill>
                <a:srgbClr val="BFE0AF"/>
              </a:solidFill>
              <a:latin typeface="Arial Narrow"/>
              <a:ea typeface="Arial Narrow"/>
              <a:cs typeface="Arial Narrow"/>
              <a:sym typeface="Arial Narrow"/>
            </a:endParaRPr>
          </a:p>
        </p:txBody>
      </p:sp>
      <p:cxnSp>
        <p:nvCxnSpPr>
          <p:cNvPr id="249" name="Google Shape;249;p26"/>
          <p:cNvCxnSpPr/>
          <p:nvPr/>
        </p:nvCxnSpPr>
        <p:spPr>
          <a:xfrm>
            <a:off x="368300" y="2649546"/>
            <a:ext cx="2438400" cy="0"/>
          </a:xfrm>
          <a:prstGeom prst="straightConnector1">
            <a:avLst/>
          </a:prstGeom>
          <a:noFill/>
          <a:ln cap="flat" cmpd="sng" w="28575">
            <a:solidFill>
              <a:srgbClr val="8D9EAE"/>
            </a:solidFill>
            <a:prstDash val="solid"/>
            <a:miter lim="800000"/>
            <a:headEnd len="sm" w="sm" type="none"/>
            <a:tailEnd len="sm" w="sm" type="none"/>
          </a:ln>
        </p:spPr>
      </p:cxnSp>
      <p:sp>
        <p:nvSpPr>
          <p:cNvPr id="250" name="Google Shape;250;p26"/>
          <p:cNvSpPr txBox="1"/>
          <p:nvPr/>
        </p:nvSpPr>
        <p:spPr>
          <a:xfrm>
            <a:off x="368300" y="3855098"/>
            <a:ext cx="2438400" cy="2308324"/>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Conversations with JPO Alumni</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Mission, Programmes and Structure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Global Innovation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Humanitarian Action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OPSCEN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PARMO &amp; PFP</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51" name="Google Shape;251;p26"/>
          <p:cNvSpPr/>
          <p:nvPr/>
        </p:nvSpPr>
        <p:spPr>
          <a:xfrm>
            <a:off x="371722" y="3925618"/>
            <a:ext cx="2434978" cy="2520280"/>
          </a:xfrm>
          <a:prstGeom prst="rect">
            <a:avLst/>
          </a:prstGeom>
          <a:solidFill>
            <a:srgbClr val="8D9EAE"/>
          </a:solidFill>
          <a:ln cap="flat" cmpd="sng" w="12700">
            <a:solidFill>
              <a:srgbClr val="B3BF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8D9EAE"/>
              </a:solidFill>
              <a:latin typeface="Calibri"/>
              <a:ea typeface="Calibri"/>
              <a:cs typeface="Calibri"/>
              <a:sym typeface="Calibri"/>
            </a:endParaRPr>
          </a:p>
        </p:txBody>
      </p:sp>
      <p:cxnSp>
        <p:nvCxnSpPr>
          <p:cNvPr id="252" name="Google Shape;252;p26"/>
          <p:cNvCxnSpPr/>
          <p:nvPr/>
        </p:nvCxnSpPr>
        <p:spPr>
          <a:xfrm>
            <a:off x="3367395" y="2649546"/>
            <a:ext cx="2438400" cy="0"/>
          </a:xfrm>
          <a:prstGeom prst="straightConnector1">
            <a:avLst/>
          </a:prstGeom>
          <a:noFill/>
          <a:ln cap="flat" cmpd="sng" w="28575">
            <a:solidFill>
              <a:srgbClr val="D4BCC9"/>
            </a:solidFill>
            <a:prstDash val="solid"/>
            <a:miter lim="800000"/>
            <a:headEnd len="sm" w="sm" type="none"/>
            <a:tailEnd len="sm" w="sm" type="none"/>
          </a:ln>
        </p:spPr>
      </p:cxnSp>
      <p:cxnSp>
        <p:nvCxnSpPr>
          <p:cNvPr id="253" name="Google Shape;253;p26"/>
          <p:cNvCxnSpPr/>
          <p:nvPr/>
        </p:nvCxnSpPr>
        <p:spPr>
          <a:xfrm>
            <a:off x="6311900" y="2649546"/>
            <a:ext cx="2438400" cy="0"/>
          </a:xfrm>
          <a:prstGeom prst="straightConnector1">
            <a:avLst/>
          </a:prstGeom>
          <a:noFill/>
          <a:ln cap="flat" cmpd="sng" w="28575">
            <a:solidFill>
              <a:srgbClr val="BFE0AF"/>
            </a:solidFill>
            <a:prstDash val="solid"/>
            <a:miter lim="800000"/>
            <a:headEnd len="sm" w="sm" type="none"/>
            <a:tailEnd len="sm" w="sm" type="none"/>
          </a:ln>
        </p:spPr>
      </p:cxnSp>
      <p:sp>
        <p:nvSpPr>
          <p:cNvPr id="254" name="Google Shape;254;p26"/>
          <p:cNvSpPr txBox="1"/>
          <p:nvPr/>
        </p:nvSpPr>
        <p:spPr>
          <a:xfrm>
            <a:off x="6235700" y="2729610"/>
            <a:ext cx="2188813"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BFE0AF"/>
                </a:solidFill>
                <a:latin typeface="Arial"/>
                <a:ea typeface="Arial"/>
                <a:cs typeface="Arial"/>
                <a:sym typeface="Arial"/>
              </a:rPr>
              <a:t>CPHA Practitioner self-evaluation</a:t>
            </a:r>
            <a:endParaRPr b="1" i="0" sz="2000" u="none" cap="none" strike="noStrike">
              <a:solidFill>
                <a:srgbClr val="BFE0AF"/>
              </a:solidFill>
              <a:latin typeface="Arial"/>
              <a:ea typeface="Arial"/>
              <a:cs typeface="Arial"/>
              <a:sym typeface="Arial"/>
            </a:endParaRPr>
          </a:p>
        </p:txBody>
      </p:sp>
      <p:sp>
        <p:nvSpPr>
          <p:cNvPr id="255" name="Google Shape;255;p26"/>
          <p:cNvSpPr txBox="1"/>
          <p:nvPr/>
        </p:nvSpPr>
        <p:spPr>
          <a:xfrm>
            <a:off x="3367395" y="3855098"/>
            <a:ext cx="2514600" cy="2554545"/>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JPO Timeline &amp; PD Plan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The KAI Tool</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The Art of Networking</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UNICEF Values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Bridging Cultures &amp; Generations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Performance Mgmt</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Well Being</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56" name="Google Shape;256;p26"/>
          <p:cNvSpPr/>
          <p:nvPr/>
        </p:nvSpPr>
        <p:spPr>
          <a:xfrm>
            <a:off x="3370817" y="3925618"/>
            <a:ext cx="2434978" cy="2520280"/>
          </a:xfrm>
          <a:prstGeom prst="rect">
            <a:avLst/>
          </a:prstGeom>
          <a:solidFill>
            <a:srgbClr val="D4BCC9"/>
          </a:solidFill>
          <a:ln cap="flat" cmpd="sng" w="12700">
            <a:solidFill>
              <a:srgbClr val="D4BC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E2D3DB"/>
              </a:solidFill>
              <a:latin typeface="Calibri"/>
              <a:ea typeface="Calibri"/>
              <a:cs typeface="Calibri"/>
              <a:sym typeface="Calibri"/>
            </a:endParaRPr>
          </a:p>
        </p:txBody>
      </p:sp>
      <p:sp>
        <p:nvSpPr>
          <p:cNvPr id="257" name="Google Shape;257;p26"/>
          <p:cNvSpPr txBox="1"/>
          <p:nvPr/>
        </p:nvSpPr>
        <p:spPr>
          <a:xfrm>
            <a:off x="6311900" y="3855098"/>
            <a:ext cx="2438400" cy="1323439"/>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 Challenge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 Discovery</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III: Synthesis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IV: Ideation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58" name="Google Shape;258;p26"/>
          <p:cNvSpPr/>
          <p:nvPr/>
        </p:nvSpPr>
        <p:spPr>
          <a:xfrm>
            <a:off x="6315322" y="3928759"/>
            <a:ext cx="2434978" cy="2520280"/>
          </a:xfrm>
          <a:prstGeom prst="rect">
            <a:avLst/>
          </a:prstGeom>
          <a:solidFill>
            <a:srgbClr val="BFE0AF"/>
          </a:solidFill>
          <a:ln cap="flat" cmpd="sng" w="12700">
            <a:solidFill>
              <a:srgbClr val="BFE0A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Calibri"/>
              <a:ea typeface="Calibri"/>
              <a:cs typeface="Calibri"/>
              <a:sym typeface="Calibri"/>
            </a:endParaRPr>
          </a:p>
        </p:txBody>
      </p:sp>
      <p:sp>
        <p:nvSpPr>
          <p:cNvPr id="259" name="Google Shape;259;p26"/>
          <p:cNvSpPr txBox="1"/>
          <p:nvPr/>
        </p:nvSpPr>
        <p:spPr>
          <a:xfrm>
            <a:off x="9220201" y="1721498"/>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68C5C7"/>
                </a:solidFill>
                <a:latin typeface="Arial Narrow"/>
                <a:ea typeface="Arial Narrow"/>
                <a:cs typeface="Arial Narrow"/>
                <a:sym typeface="Arial Narrow"/>
              </a:rPr>
              <a:t>03.2</a:t>
            </a:r>
            <a:endParaRPr b="1" i="0" sz="6000" u="none" cap="none" strike="noStrike">
              <a:solidFill>
                <a:srgbClr val="68C5C7"/>
              </a:solidFill>
              <a:latin typeface="Arial Narrow"/>
              <a:ea typeface="Arial Narrow"/>
              <a:cs typeface="Arial Narrow"/>
              <a:sym typeface="Arial Narrow"/>
            </a:endParaRPr>
          </a:p>
        </p:txBody>
      </p:sp>
      <p:cxnSp>
        <p:nvCxnSpPr>
          <p:cNvPr id="260" name="Google Shape;260;p26"/>
          <p:cNvCxnSpPr/>
          <p:nvPr/>
        </p:nvCxnSpPr>
        <p:spPr>
          <a:xfrm>
            <a:off x="9296400" y="2649546"/>
            <a:ext cx="2438400" cy="0"/>
          </a:xfrm>
          <a:prstGeom prst="straightConnector1">
            <a:avLst/>
          </a:prstGeom>
          <a:noFill/>
          <a:ln cap="flat" cmpd="sng" w="28575">
            <a:solidFill>
              <a:srgbClr val="68C5C7"/>
            </a:solidFill>
            <a:prstDash val="solid"/>
            <a:miter lim="800000"/>
            <a:headEnd len="sm" w="sm" type="none"/>
            <a:tailEnd len="sm" w="sm" type="none"/>
          </a:ln>
        </p:spPr>
      </p:cxnSp>
      <p:sp>
        <p:nvSpPr>
          <p:cNvPr id="261" name="Google Shape;261;p26"/>
          <p:cNvSpPr txBox="1"/>
          <p:nvPr/>
        </p:nvSpPr>
        <p:spPr>
          <a:xfrm>
            <a:off x="9220200" y="2653400"/>
            <a:ext cx="2971800" cy="1323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68C5C7"/>
                </a:solidFill>
                <a:latin typeface="Arial"/>
                <a:ea typeface="Arial"/>
                <a:cs typeface="Arial"/>
                <a:sym typeface="Arial"/>
              </a:rPr>
              <a:t>CPHA Manager performance evaluation of practitioner</a:t>
            </a:r>
            <a:endParaRPr b="1" i="0" sz="2000" u="none" cap="none" strike="noStrike">
              <a:solidFill>
                <a:srgbClr val="68C5C7"/>
              </a:solidFill>
              <a:latin typeface="Arial"/>
              <a:ea typeface="Arial"/>
              <a:cs typeface="Arial"/>
              <a:sym typeface="Arial"/>
            </a:endParaRPr>
          </a:p>
        </p:txBody>
      </p:sp>
      <p:sp>
        <p:nvSpPr>
          <p:cNvPr id="262" name="Google Shape;262;p26"/>
          <p:cNvSpPr/>
          <p:nvPr/>
        </p:nvSpPr>
        <p:spPr>
          <a:xfrm>
            <a:off x="9299822" y="3928759"/>
            <a:ext cx="2434978" cy="2520280"/>
          </a:xfrm>
          <a:prstGeom prst="rect">
            <a:avLst/>
          </a:prstGeom>
          <a:solidFill>
            <a:srgbClr val="68C5C7"/>
          </a:solidFill>
          <a:ln cap="flat" cmpd="sng" w="12700">
            <a:solidFill>
              <a:srgbClr val="68C5C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Calibri"/>
              <a:ea typeface="Calibri"/>
              <a:cs typeface="Calibri"/>
              <a:sym typeface="Calibri"/>
            </a:endParaRPr>
          </a:p>
        </p:txBody>
      </p:sp>
      <p:sp>
        <p:nvSpPr>
          <p:cNvPr id="263" name="Google Shape;263;p26"/>
          <p:cNvSpPr txBox="1"/>
          <p:nvPr/>
        </p:nvSpPr>
        <p:spPr>
          <a:xfrm>
            <a:off x="584200" y="4546600"/>
            <a:ext cx="1993900" cy="1200329"/>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job description</a:t>
            </a:r>
            <a:endParaRPr b="0" i="0" sz="1800" u="none" cap="none" strike="noStrike">
              <a:solidFill>
                <a:schemeClr val="lt1"/>
              </a:solidFill>
              <a:latin typeface="Calibri"/>
              <a:ea typeface="Calibri"/>
              <a:cs typeface="Calibri"/>
              <a:sym typeface="Calibri"/>
            </a:endParaRPr>
          </a:p>
        </p:txBody>
      </p:sp>
      <p:sp>
        <p:nvSpPr>
          <p:cNvPr id="264" name="Google Shape;264;p26"/>
          <p:cNvSpPr txBox="1"/>
          <p:nvPr/>
        </p:nvSpPr>
        <p:spPr>
          <a:xfrm>
            <a:off x="3606800" y="4559300"/>
            <a:ext cx="19938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interview </a:t>
            </a:r>
            <a:r>
              <a:rPr lang="en-US" sz="1800">
                <a:solidFill>
                  <a:schemeClr val="lt1"/>
                </a:solidFill>
                <a:latin typeface="Calibri"/>
                <a:ea typeface="Calibri"/>
                <a:cs typeface="Calibri"/>
                <a:sym typeface="Calibri"/>
              </a:rPr>
              <a:t>planning</a:t>
            </a:r>
            <a:endParaRPr b="0" i="0" sz="1800" u="none" cap="none" strike="noStrike">
              <a:solidFill>
                <a:schemeClr val="lt1"/>
              </a:solidFill>
              <a:latin typeface="Calibri"/>
              <a:ea typeface="Calibri"/>
              <a:cs typeface="Calibri"/>
              <a:sym typeface="Calibri"/>
            </a:endParaRPr>
          </a:p>
        </p:txBody>
      </p:sp>
      <p:sp>
        <p:nvSpPr>
          <p:cNvPr id="265" name="Google Shape;265;p26"/>
          <p:cNvSpPr txBox="1"/>
          <p:nvPr/>
        </p:nvSpPr>
        <p:spPr>
          <a:xfrm>
            <a:off x="6540500" y="4559300"/>
            <a:ext cx="1993900" cy="1477287"/>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Performance evaluation</a:t>
            </a:r>
            <a:endParaRPr b="0" i="0" sz="1800" u="none" cap="none" strike="noStrike">
              <a:solidFill>
                <a:schemeClr val="lt1"/>
              </a:solidFill>
              <a:latin typeface="Calibri"/>
              <a:ea typeface="Calibri"/>
              <a:cs typeface="Calibri"/>
              <a:sym typeface="Calibri"/>
            </a:endParaRPr>
          </a:p>
        </p:txBody>
      </p:sp>
      <p:sp>
        <p:nvSpPr>
          <p:cNvPr id="266" name="Google Shape;266;p26"/>
          <p:cNvSpPr txBox="1"/>
          <p:nvPr/>
        </p:nvSpPr>
        <p:spPr>
          <a:xfrm>
            <a:off x="9575800" y="4546600"/>
            <a:ext cx="199390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chemeClr val="lt1"/>
                </a:solidFill>
                <a:latin typeface="Calibri"/>
                <a:ea typeface="Calibri"/>
                <a:cs typeface="Calibri"/>
                <a:sym typeface="Calibri"/>
              </a:rPr>
              <a:t>CPHA CF Performance evaluation</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3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27"/>
          <p:cNvSpPr txBox="1"/>
          <p:nvPr>
            <p:ph type="ctrTitle"/>
          </p:nvPr>
        </p:nvSpPr>
        <p:spPr>
          <a:xfrm>
            <a:off x="1159422" y="877402"/>
            <a:ext cx="9144000" cy="877200"/>
          </a:xfrm>
          <a:prstGeom prst="rect">
            <a:avLst/>
          </a:prstGeom>
          <a:noFill/>
          <a:ln>
            <a:noFill/>
          </a:ln>
        </p:spPr>
        <p:txBody>
          <a:bodyPr anchorCtr="0" anchor="b" bIns="45700" lIns="91425" spcFirstLastPara="1" rIns="91425" wrap="square" tIns="45700">
            <a:normAutofit fontScale="90000"/>
          </a:bodyPr>
          <a:lstStyle/>
          <a:p>
            <a:pPr indent="0" lvl="0" marL="0" rtl="0" algn="ctr">
              <a:lnSpc>
                <a:spcPct val="90000"/>
              </a:lnSpc>
              <a:spcBef>
                <a:spcPts val="0"/>
              </a:spcBef>
              <a:spcAft>
                <a:spcPts val="0"/>
              </a:spcAft>
              <a:buClr>
                <a:srgbClr val="0489C5"/>
              </a:buClr>
              <a:buSzPct val="100000"/>
              <a:buFont typeface="Calibri"/>
              <a:buNone/>
            </a:pPr>
            <a:r>
              <a:rPr lang="en-US" sz="5400">
                <a:solidFill>
                  <a:srgbClr val="0489C5"/>
                </a:solidFill>
              </a:rPr>
              <a:t>Tool 1 – Job Description CF Overview Template </a:t>
            </a:r>
            <a:endParaRPr sz="5400">
              <a:solidFill>
                <a:srgbClr val="0489C5"/>
              </a:solidFill>
            </a:endParaRPr>
          </a:p>
        </p:txBody>
      </p:sp>
      <p:pic>
        <p:nvPicPr>
          <p:cNvPr descr="Titelname.jpeg" id="273" name="Google Shape;273;p27"/>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74" name="Google Shape;274;p27"/>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75" name="Google Shape;275;p27"/>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76" name="Google Shape;276;p27"/>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277" name="Google Shape;277;p27"/>
          <p:cNvSpPr txBox="1"/>
          <p:nvPr/>
        </p:nvSpPr>
        <p:spPr>
          <a:xfrm>
            <a:off x="292101" y="384857"/>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8D9EAE"/>
                </a:solidFill>
                <a:latin typeface="Arial Narrow"/>
                <a:ea typeface="Arial Narrow"/>
                <a:cs typeface="Arial Narrow"/>
                <a:sym typeface="Arial Narrow"/>
              </a:rPr>
              <a:t>01</a:t>
            </a:r>
            <a:endParaRPr b="1" i="0" sz="6000" u="none" cap="none" strike="noStrike">
              <a:solidFill>
                <a:srgbClr val="8D9EAE"/>
              </a:solidFill>
              <a:latin typeface="Arial Narrow"/>
              <a:ea typeface="Arial Narrow"/>
              <a:cs typeface="Arial Narrow"/>
              <a:sym typeface="Arial Narrow"/>
            </a:endParaRPr>
          </a:p>
        </p:txBody>
      </p:sp>
      <p:sp>
        <p:nvSpPr>
          <p:cNvPr id="278" name="Google Shape;278;p27"/>
          <p:cNvSpPr txBox="1"/>
          <p:nvPr/>
        </p:nvSpPr>
        <p:spPr>
          <a:xfrm>
            <a:off x="292100" y="1392969"/>
            <a:ext cx="2188813" cy="40011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8D9EAE"/>
                </a:solidFill>
                <a:latin typeface="Arial"/>
                <a:ea typeface="Arial"/>
                <a:cs typeface="Arial"/>
                <a:sym typeface="Arial"/>
              </a:rPr>
              <a:t>Job description</a:t>
            </a:r>
            <a:endParaRPr b="1" i="0" sz="2000" u="none" cap="none" strike="noStrike">
              <a:solidFill>
                <a:srgbClr val="8D9EAE"/>
              </a:solidFill>
              <a:latin typeface="Arial"/>
              <a:ea typeface="Arial"/>
              <a:cs typeface="Arial"/>
              <a:sym typeface="Arial"/>
            </a:endParaRPr>
          </a:p>
        </p:txBody>
      </p:sp>
      <p:cxnSp>
        <p:nvCxnSpPr>
          <p:cNvPr id="279" name="Google Shape;279;p27"/>
          <p:cNvCxnSpPr/>
          <p:nvPr/>
        </p:nvCxnSpPr>
        <p:spPr>
          <a:xfrm>
            <a:off x="368300" y="1316046"/>
            <a:ext cx="2438400" cy="0"/>
          </a:xfrm>
          <a:prstGeom prst="straightConnector1">
            <a:avLst/>
          </a:prstGeom>
          <a:noFill/>
          <a:ln cap="flat" cmpd="sng" w="28575">
            <a:solidFill>
              <a:srgbClr val="8D9EAE"/>
            </a:solidFill>
            <a:prstDash val="solid"/>
            <a:miter lim="800000"/>
            <a:headEnd len="sm" w="sm" type="none"/>
            <a:tailEnd len="sm" w="sm" type="none"/>
          </a:ln>
        </p:spPr>
      </p:cxnSp>
      <p:sp>
        <p:nvSpPr>
          <p:cNvPr id="280" name="Google Shape;280;p27"/>
          <p:cNvSpPr txBox="1"/>
          <p:nvPr/>
        </p:nvSpPr>
        <p:spPr>
          <a:xfrm>
            <a:off x="368300" y="2521598"/>
            <a:ext cx="2438400" cy="2308324"/>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Conversations with JPO Alumni</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Mission, Programmes and Structure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Global Innovation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Humanitarian Action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OPSCEN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PARMO &amp; PFP</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81" name="Google Shape;281;p27"/>
          <p:cNvSpPr/>
          <p:nvPr/>
        </p:nvSpPr>
        <p:spPr>
          <a:xfrm>
            <a:off x="371722" y="2071418"/>
            <a:ext cx="2434978" cy="2520280"/>
          </a:xfrm>
          <a:prstGeom prst="rect">
            <a:avLst/>
          </a:prstGeom>
          <a:solidFill>
            <a:srgbClr val="8D9EAE"/>
          </a:solidFill>
          <a:ln cap="flat" cmpd="sng" w="12700">
            <a:solidFill>
              <a:srgbClr val="B3BF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8D9EAE"/>
              </a:solidFill>
              <a:latin typeface="Calibri"/>
              <a:ea typeface="Calibri"/>
              <a:cs typeface="Calibri"/>
              <a:sym typeface="Calibri"/>
            </a:endParaRPr>
          </a:p>
        </p:txBody>
      </p:sp>
      <p:sp>
        <p:nvSpPr>
          <p:cNvPr id="282" name="Google Shape;282;p27"/>
          <p:cNvSpPr txBox="1"/>
          <p:nvPr/>
        </p:nvSpPr>
        <p:spPr>
          <a:xfrm>
            <a:off x="6311900" y="3855098"/>
            <a:ext cx="2438400" cy="1323439"/>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 Challenge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 Discovery</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III: Synthesis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IV: Ideation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83" name="Google Shape;283;p27"/>
          <p:cNvSpPr txBox="1"/>
          <p:nvPr/>
        </p:nvSpPr>
        <p:spPr>
          <a:xfrm>
            <a:off x="584200" y="2692400"/>
            <a:ext cx="1993800" cy="14775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1:</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job description overview template</a:t>
            </a:r>
            <a:endParaRPr b="0" i="0" sz="1800" u="none" cap="none" strike="noStrike">
              <a:solidFill>
                <a:schemeClr val="lt1"/>
              </a:solidFill>
              <a:latin typeface="Calibri"/>
              <a:ea typeface="Calibri"/>
              <a:cs typeface="Calibri"/>
              <a:sym typeface="Calibri"/>
            </a:endParaRPr>
          </a:p>
        </p:txBody>
      </p:sp>
      <p:sp>
        <p:nvSpPr>
          <p:cNvPr id="284" name="Google Shape;284;p27"/>
          <p:cNvSpPr txBox="1"/>
          <p:nvPr/>
        </p:nvSpPr>
        <p:spPr>
          <a:xfrm>
            <a:off x="9004299" y="2133600"/>
            <a:ext cx="2906700" cy="314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Helvetica Neue"/>
                <a:ea typeface="Helvetica Neue"/>
                <a:cs typeface="Helvetica Neue"/>
                <a:sym typeface="Helvetica Neue"/>
              </a:rPr>
              <a:t>ACTIVITY:</a:t>
            </a:r>
            <a:endParaRPr b="0" i="0" sz="1400" u="none" cap="none" strike="noStrike">
              <a:solidFill>
                <a:srgbClr val="00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Helvetica Neue"/>
                <a:ea typeface="Helvetica Neue"/>
                <a:cs typeface="Helvetica Neue"/>
                <a:sym typeface="Helvetica Neue"/>
              </a:rPr>
              <a:t>Take your own position </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Helvetica Neue"/>
                <a:ea typeface="Helvetica Neue"/>
                <a:cs typeface="Helvetica Neue"/>
                <a:sym typeface="Helvetica Neue"/>
              </a:rPr>
              <a:t>Follow the steps in the guidance document</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lang="en-US" sz="1800">
                <a:solidFill>
                  <a:schemeClr val="dk1"/>
                </a:solidFill>
                <a:latin typeface="Helvetica Neue"/>
                <a:ea typeface="Helvetica Neue"/>
                <a:cs typeface="Helvetica Neue"/>
                <a:sym typeface="Helvetica Neue"/>
              </a:rPr>
              <a:t>Fill </a:t>
            </a:r>
            <a:r>
              <a:rPr lang="en-US" sz="1800">
                <a:solidFill>
                  <a:schemeClr val="dk1"/>
                </a:solidFill>
                <a:latin typeface="Helvetica Neue"/>
                <a:ea typeface="Helvetica Neue"/>
                <a:cs typeface="Helvetica Neue"/>
                <a:sym typeface="Helvetica Neue"/>
              </a:rPr>
              <a:t>technical</a:t>
            </a:r>
            <a:r>
              <a:rPr lang="en-US" sz="1800">
                <a:solidFill>
                  <a:schemeClr val="dk1"/>
                </a:solidFill>
                <a:latin typeface="Helvetica Neue"/>
                <a:ea typeface="Helvetica Neue"/>
                <a:cs typeface="Helvetica Neue"/>
                <a:sym typeface="Helvetica Neue"/>
              </a:rPr>
              <a:t> and core humanitarian competencies for own role</a:t>
            </a:r>
            <a:endParaRPr b="0" i="0" sz="1800" u="none" cap="none" strike="noStrike">
              <a:solidFill>
                <a:schemeClr val="dk1"/>
              </a:solidFill>
              <a:latin typeface="Helvetica Neue"/>
              <a:ea typeface="Helvetica Neue"/>
              <a:cs typeface="Helvetica Neue"/>
              <a:sym typeface="Helvetica Neue"/>
            </a:endParaRPr>
          </a:p>
        </p:txBody>
      </p:sp>
      <p:graphicFrame>
        <p:nvGraphicFramePr>
          <p:cNvPr id="285" name="Google Shape;285;p27"/>
          <p:cNvGraphicFramePr/>
          <p:nvPr/>
        </p:nvGraphicFramePr>
        <p:xfrm>
          <a:off x="2972275" y="2071425"/>
          <a:ext cx="3000000" cy="3000000"/>
        </p:xfrm>
        <a:graphic>
          <a:graphicData uri="http://schemas.openxmlformats.org/drawingml/2006/table">
            <a:tbl>
              <a:tblPr bandCol="1" bandRow="1">
                <a:noFill/>
                <a:tableStyleId>{BFD3B2FB-7184-45C7-8974-CAEF55733B70}</a:tableStyleId>
              </a:tblPr>
              <a:tblGrid>
                <a:gridCol w="1409500"/>
                <a:gridCol w="1429675"/>
                <a:gridCol w="2523000"/>
                <a:gridCol w="504250"/>
              </a:tblGrid>
              <a:tr h="169550">
                <a:tc gridSpan="4">
                  <a:txBody>
                    <a:bodyPr/>
                    <a:lstStyle/>
                    <a:p>
                      <a:pPr indent="0" lvl="0" marL="0" rtl="0" algn="ctr">
                        <a:spcBef>
                          <a:spcPts val="10"/>
                        </a:spcBef>
                        <a:spcAft>
                          <a:spcPts val="10"/>
                        </a:spcAft>
                        <a:buNone/>
                      </a:pPr>
                      <a:r>
                        <a:rPr b="1" lang="en-US" sz="1100">
                          <a:solidFill>
                            <a:srgbClr val="FFFFFF"/>
                          </a:solidFill>
                          <a:latin typeface="Helvetica Neue"/>
                          <a:ea typeface="Helvetica Neue"/>
                          <a:cs typeface="Helvetica Neue"/>
                          <a:sym typeface="Helvetica Neue"/>
                        </a:rPr>
                        <a:t>Technical competencies</a:t>
                      </a:r>
                      <a:endParaRPr b="1" sz="1100">
                        <a:solidFill>
                          <a:srgbClr val="FFFFFF"/>
                        </a:solidFill>
                        <a:latin typeface="Helvetica Neue"/>
                        <a:ea typeface="Helvetica Neue"/>
                        <a:cs typeface="Helvetica Neue"/>
                        <a:sym typeface="Helvetica Neue"/>
                      </a:endParaRPr>
                    </a:p>
                  </a:txBody>
                  <a:tcPr marT="0" marB="0" marR="68575" marL="68575">
                    <a:solidFill>
                      <a:srgbClr val="AAD695"/>
                    </a:solidFill>
                  </a:tcPr>
                </a:tc>
                <a:tc hMerge="1"/>
                <a:tc hMerge="1"/>
                <a:tc hMerge="1"/>
              </a:tr>
              <a:tr h="150700">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Competency Domain</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Competency</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Indicator</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Level</a:t>
                      </a:r>
                      <a:endParaRPr sz="1000">
                        <a:latin typeface="Helvetica Neue"/>
                        <a:ea typeface="Helvetica Neue"/>
                        <a:cs typeface="Helvetica Neue"/>
                        <a:sym typeface="Helvetica Neue"/>
                      </a:endParaRPr>
                    </a:p>
                  </a:txBody>
                  <a:tcPr marT="0" marB="0" marR="68575" marL="68575">
                    <a:solidFill>
                      <a:srgbClr val="F2F2F2"/>
                    </a:solidFill>
                  </a:tcPr>
                </a:tc>
              </a:tr>
              <a:tr h="60275">
                <a:tc gridSpan="4">
                  <a:txBody>
                    <a:bodyPr/>
                    <a:lstStyle/>
                    <a:p>
                      <a:pPr indent="0" lvl="0" marL="0" rtl="0" algn="ctr">
                        <a:spcBef>
                          <a:spcPts val="10"/>
                        </a:spcBef>
                        <a:spcAft>
                          <a:spcPts val="10"/>
                        </a:spcAft>
                        <a:buNone/>
                      </a:pPr>
                      <a:r>
                        <a:t/>
                      </a:r>
                      <a:endParaRPr b="1" sz="400">
                        <a:solidFill>
                          <a:srgbClr val="FFFFFF"/>
                        </a:solidFill>
                        <a:latin typeface="Helvetica Neue"/>
                        <a:ea typeface="Helvetica Neue"/>
                        <a:cs typeface="Helvetica Neue"/>
                        <a:sym typeface="Helvetica Neue"/>
                      </a:endParaRPr>
                    </a:p>
                  </a:txBody>
                  <a:tcPr marT="0" marB="0" marR="68575" marL="68575"/>
                </a:tc>
                <a:tc hMerge="1"/>
                <a:tc hMerge="1"/>
                <a:tc hMerge="1"/>
              </a:tr>
              <a:tr h="150700">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Domain</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4</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4</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5</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1</a:t>
                      </a:r>
                      <a:endParaRPr sz="1000">
                        <a:solidFill>
                          <a:srgbClr val="A6A6A6"/>
                        </a:solidFill>
                        <a:latin typeface="Helvetica Neue"/>
                        <a:ea typeface="Helvetica Neue"/>
                        <a:cs typeface="Helvetica Neue"/>
                        <a:sym typeface="Helvetica Neue"/>
                      </a:endParaRPr>
                    </a:p>
                  </a:txBody>
                  <a:tcPr marT="0" marB="0" marR="68575" marL="68575"/>
                </a:tc>
              </a:tr>
              <a:tr h="169550">
                <a:tc gridSpan="4">
                  <a:txBody>
                    <a:bodyPr/>
                    <a:lstStyle/>
                    <a:p>
                      <a:pPr indent="0" lvl="0" marL="0" rtl="0" algn="ctr">
                        <a:spcBef>
                          <a:spcPts val="10"/>
                        </a:spcBef>
                        <a:spcAft>
                          <a:spcPts val="10"/>
                        </a:spcAft>
                        <a:buNone/>
                      </a:pPr>
                      <a:r>
                        <a:rPr b="1" lang="en-US" sz="1100">
                          <a:solidFill>
                            <a:srgbClr val="FFFFFF"/>
                          </a:solidFill>
                          <a:latin typeface="Helvetica Neue"/>
                          <a:ea typeface="Helvetica Neue"/>
                          <a:cs typeface="Helvetica Neue"/>
                          <a:sym typeface="Helvetica Neue"/>
                        </a:rPr>
                        <a:t>Core Humanitarian competencies</a:t>
                      </a:r>
                      <a:endParaRPr sz="1100">
                        <a:solidFill>
                          <a:srgbClr val="FFFFFF"/>
                        </a:solidFill>
                        <a:latin typeface="Helvetica Neue"/>
                        <a:ea typeface="Helvetica Neue"/>
                        <a:cs typeface="Helvetica Neue"/>
                        <a:sym typeface="Helvetica Neue"/>
                      </a:endParaRPr>
                    </a:p>
                  </a:txBody>
                  <a:tcPr marT="0" marB="0" marR="68575" marL="68575">
                    <a:solidFill>
                      <a:srgbClr val="AC6B97"/>
                    </a:solidFill>
                  </a:tcPr>
                </a:tc>
                <a:tc hMerge="1"/>
                <a:tc hMerge="1"/>
                <a:tc hMerge="1"/>
              </a:tr>
              <a:tr h="150700">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Competency Domain</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Competency</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Indicator</a:t>
                      </a:r>
                      <a:endParaRPr sz="1000">
                        <a:latin typeface="Helvetica Neue"/>
                        <a:ea typeface="Helvetica Neue"/>
                        <a:cs typeface="Helvetica Neue"/>
                        <a:sym typeface="Helvetica Neue"/>
                      </a:endParaRPr>
                    </a:p>
                  </a:txBody>
                  <a:tcPr marT="0" marB="0" marR="68575" marL="68575">
                    <a:solidFill>
                      <a:srgbClr val="F2F2F2"/>
                    </a:solidFill>
                  </a:tcPr>
                </a:tc>
                <a:tc>
                  <a:txBody>
                    <a:bodyPr/>
                    <a:lstStyle/>
                    <a:p>
                      <a:pPr indent="0" lvl="0" marL="0" rtl="0" algn="l">
                        <a:spcBef>
                          <a:spcPts val="10"/>
                        </a:spcBef>
                        <a:spcAft>
                          <a:spcPts val="10"/>
                        </a:spcAft>
                        <a:buNone/>
                      </a:pPr>
                      <a:r>
                        <a:rPr b="1" lang="en-US" sz="1000">
                          <a:latin typeface="Helvetica Neue"/>
                          <a:ea typeface="Helvetica Neue"/>
                          <a:cs typeface="Helvetica Neue"/>
                          <a:sym typeface="Helvetica Neue"/>
                        </a:rPr>
                        <a:t>Level</a:t>
                      </a:r>
                      <a:endParaRPr sz="1000">
                        <a:latin typeface="Helvetica Neue"/>
                        <a:ea typeface="Helvetica Neue"/>
                        <a:cs typeface="Helvetica Neue"/>
                        <a:sym typeface="Helvetica Neue"/>
                      </a:endParaRPr>
                    </a:p>
                  </a:txBody>
                  <a:tcPr marT="0" marB="0" marR="68575" marL="68575">
                    <a:solidFill>
                      <a:srgbClr val="F2F2F2"/>
                    </a:solidFill>
                  </a:tcPr>
                </a:tc>
              </a:tr>
              <a:tr h="60275">
                <a:tc gridSpan="4">
                  <a:txBody>
                    <a:bodyPr/>
                    <a:lstStyle/>
                    <a:p>
                      <a:pPr indent="0" lvl="0" marL="0" rtl="0" algn="ctr">
                        <a:spcBef>
                          <a:spcPts val="10"/>
                        </a:spcBef>
                        <a:spcAft>
                          <a:spcPts val="10"/>
                        </a:spcAft>
                        <a:buNone/>
                      </a:pPr>
                      <a:r>
                        <a:t/>
                      </a:r>
                      <a:endParaRPr b="1" sz="400">
                        <a:solidFill>
                          <a:srgbClr val="FFFFFF"/>
                        </a:solidFill>
                        <a:latin typeface="Helvetica Neue"/>
                        <a:ea typeface="Helvetica Neue"/>
                        <a:cs typeface="Helvetica Neue"/>
                        <a:sym typeface="Helvetica Neue"/>
                      </a:endParaRPr>
                    </a:p>
                  </a:txBody>
                  <a:tcPr marT="0" marB="0" marR="68575" marL="68575"/>
                </a:tc>
                <a:tc hMerge="1"/>
                <a:tc hMerge="1"/>
                <a:tc hMerge="1"/>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4</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2</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Competency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1</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2</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3</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4</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r h="150700">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Indicator 5</a:t>
                      </a:r>
                      <a:endParaRPr sz="1000">
                        <a:solidFill>
                          <a:srgbClr val="A6A6A6"/>
                        </a:solidFill>
                        <a:latin typeface="Helvetica Neue"/>
                        <a:ea typeface="Helvetica Neue"/>
                        <a:cs typeface="Helvetica Neue"/>
                        <a:sym typeface="Helvetica Neue"/>
                      </a:endParaRPr>
                    </a:p>
                  </a:txBody>
                  <a:tcPr marT="0" marB="0" marR="68575" marL="68575"/>
                </a:tc>
                <a:tc>
                  <a:txBody>
                    <a:bodyPr/>
                    <a:lstStyle/>
                    <a:p>
                      <a:pPr indent="0" lvl="0" marL="0" rtl="0" algn="l">
                        <a:spcBef>
                          <a:spcPts val="10"/>
                        </a:spcBef>
                        <a:spcAft>
                          <a:spcPts val="10"/>
                        </a:spcAft>
                        <a:buNone/>
                      </a:pPr>
                      <a:r>
                        <a:rPr lang="en-US" sz="1000">
                          <a:solidFill>
                            <a:srgbClr val="A6A6A6"/>
                          </a:solidFill>
                          <a:latin typeface="Helvetica Neue"/>
                          <a:ea typeface="Helvetica Neue"/>
                          <a:cs typeface="Helvetica Neue"/>
                          <a:sym typeface="Helvetica Neue"/>
                        </a:rPr>
                        <a:t>3</a:t>
                      </a:r>
                      <a:endParaRPr sz="1000">
                        <a:solidFill>
                          <a:srgbClr val="A6A6A6"/>
                        </a:solidFill>
                        <a:latin typeface="Helvetica Neue"/>
                        <a:ea typeface="Helvetica Neue"/>
                        <a:cs typeface="Helvetica Neue"/>
                        <a:sym typeface="Helvetica Neue"/>
                      </a:endParaRPr>
                    </a:p>
                  </a:txBody>
                  <a:tcPr marT="0" marB="0" marR="68575" marL="68575"/>
                </a:tc>
              </a:tr>
            </a:tbl>
          </a:graphicData>
        </a:graphic>
      </p:graphicFrame>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7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28"/>
          <p:cNvSpPr txBox="1"/>
          <p:nvPr>
            <p:ph type="ctrTitle"/>
          </p:nvPr>
        </p:nvSpPr>
        <p:spPr>
          <a:xfrm>
            <a:off x="792246" y="413639"/>
            <a:ext cx="10167853"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000"/>
              <a:buFont typeface="Calibri"/>
              <a:buNone/>
            </a:pPr>
            <a:r>
              <a:rPr lang="en-US" sz="5000">
                <a:solidFill>
                  <a:srgbClr val="0489C5"/>
                </a:solidFill>
              </a:rPr>
              <a:t>Tool 2 – Interview Planning</a:t>
            </a:r>
            <a:endParaRPr sz="5000">
              <a:solidFill>
                <a:srgbClr val="0489C5"/>
              </a:solidFill>
            </a:endParaRPr>
          </a:p>
        </p:txBody>
      </p:sp>
      <p:pic>
        <p:nvPicPr>
          <p:cNvPr descr="Titelname.jpeg" id="292" name="Google Shape;292;p28"/>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293" name="Google Shape;293;p28"/>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294" name="Google Shape;294;p28"/>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295" name="Google Shape;295;p28"/>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296" name="Google Shape;296;p28"/>
          <p:cNvSpPr txBox="1"/>
          <p:nvPr/>
        </p:nvSpPr>
        <p:spPr>
          <a:xfrm>
            <a:off x="6311900" y="3855098"/>
            <a:ext cx="2438400" cy="1323439"/>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 Challenge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 Discovery</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III: Synthesis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IV: Ideation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297" name="Google Shape;297;p28"/>
          <p:cNvSpPr txBox="1"/>
          <p:nvPr/>
        </p:nvSpPr>
        <p:spPr>
          <a:xfrm>
            <a:off x="255896" y="368300"/>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D4BCC9"/>
                </a:solidFill>
                <a:latin typeface="Arial Narrow"/>
                <a:ea typeface="Arial Narrow"/>
                <a:cs typeface="Arial Narrow"/>
                <a:sym typeface="Arial Narrow"/>
              </a:rPr>
              <a:t>02</a:t>
            </a:r>
            <a:endParaRPr b="1" i="0" sz="6000" u="none" cap="none" strike="noStrike">
              <a:solidFill>
                <a:srgbClr val="D4BCC9"/>
              </a:solidFill>
              <a:latin typeface="Arial Narrow"/>
              <a:ea typeface="Arial Narrow"/>
              <a:cs typeface="Arial Narrow"/>
              <a:sym typeface="Arial Narrow"/>
            </a:endParaRPr>
          </a:p>
        </p:txBody>
      </p:sp>
      <p:sp>
        <p:nvSpPr>
          <p:cNvPr id="298" name="Google Shape;298;p28"/>
          <p:cNvSpPr txBox="1"/>
          <p:nvPr/>
        </p:nvSpPr>
        <p:spPr>
          <a:xfrm>
            <a:off x="255896" y="1376412"/>
            <a:ext cx="18288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D4BCC9"/>
                </a:solidFill>
                <a:latin typeface="Arial"/>
                <a:ea typeface="Arial"/>
                <a:cs typeface="Arial"/>
                <a:sym typeface="Arial"/>
              </a:rPr>
              <a:t>Interview </a:t>
            </a:r>
            <a:r>
              <a:rPr b="1" lang="en-US" sz="2000">
                <a:solidFill>
                  <a:srgbClr val="D4BCC9"/>
                </a:solidFill>
              </a:rPr>
              <a:t>Planning</a:t>
            </a:r>
            <a:endParaRPr b="1" i="0" sz="2000" u="none" cap="none" strike="noStrike">
              <a:solidFill>
                <a:srgbClr val="D4BCC9"/>
              </a:solidFill>
              <a:latin typeface="Arial"/>
              <a:ea typeface="Arial"/>
              <a:cs typeface="Arial"/>
              <a:sym typeface="Arial"/>
            </a:endParaRPr>
          </a:p>
        </p:txBody>
      </p:sp>
      <p:cxnSp>
        <p:nvCxnSpPr>
          <p:cNvPr id="299" name="Google Shape;299;p28"/>
          <p:cNvCxnSpPr/>
          <p:nvPr/>
        </p:nvCxnSpPr>
        <p:spPr>
          <a:xfrm>
            <a:off x="332095" y="1299489"/>
            <a:ext cx="2438400" cy="0"/>
          </a:xfrm>
          <a:prstGeom prst="straightConnector1">
            <a:avLst/>
          </a:prstGeom>
          <a:noFill/>
          <a:ln cap="flat" cmpd="sng" w="28575">
            <a:solidFill>
              <a:srgbClr val="D4BCC9"/>
            </a:solidFill>
            <a:prstDash val="solid"/>
            <a:miter lim="800000"/>
            <a:headEnd len="sm" w="sm" type="none"/>
            <a:tailEnd len="sm" w="sm" type="none"/>
          </a:ln>
        </p:spPr>
      </p:cxnSp>
      <p:sp>
        <p:nvSpPr>
          <p:cNvPr id="300" name="Google Shape;300;p28"/>
          <p:cNvSpPr/>
          <p:nvPr/>
        </p:nvSpPr>
        <p:spPr>
          <a:xfrm>
            <a:off x="335517" y="2296161"/>
            <a:ext cx="2434978" cy="2520280"/>
          </a:xfrm>
          <a:prstGeom prst="rect">
            <a:avLst/>
          </a:prstGeom>
          <a:solidFill>
            <a:srgbClr val="D4BCC9"/>
          </a:solidFill>
          <a:ln cap="flat" cmpd="sng" w="12700">
            <a:solidFill>
              <a:srgbClr val="D4BC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E2D3DB"/>
              </a:solidFill>
              <a:latin typeface="Calibri"/>
              <a:ea typeface="Calibri"/>
              <a:cs typeface="Calibri"/>
              <a:sym typeface="Calibri"/>
            </a:endParaRPr>
          </a:p>
        </p:txBody>
      </p:sp>
      <p:sp>
        <p:nvSpPr>
          <p:cNvPr id="301" name="Google Shape;301;p28"/>
          <p:cNvSpPr txBox="1"/>
          <p:nvPr/>
        </p:nvSpPr>
        <p:spPr>
          <a:xfrm>
            <a:off x="571500" y="2929843"/>
            <a:ext cx="19938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i</a:t>
            </a:r>
            <a:r>
              <a:rPr lang="en-US" sz="1800">
                <a:solidFill>
                  <a:schemeClr val="lt1"/>
                </a:solidFill>
                <a:latin typeface="Calibri"/>
                <a:ea typeface="Calibri"/>
                <a:cs typeface="Calibri"/>
                <a:sym typeface="Calibri"/>
              </a:rPr>
              <a:t>nterview rating grid</a:t>
            </a:r>
            <a:endParaRPr b="0" i="0" sz="1800" u="none" cap="none" strike="noStrike">
              <a:solidFill>
                <a:schemeClr val="lt1"/>
              </a:solidFill>
              <a:latin typeface="Calibri"/>
              <a:ea typeface="Calibri"/>
              <a:cs typeface="Calibri"/>
              <a:sym typeface="Calibri"/>
            </a:endParaRPr>
          </a:p>
        </p:txBody>
      </p:sp>
      <p:pic>
        <p:nvPicPr>
          <p:cNvPr id="302" name="Google Shape;302;p28"/>
          <p:cNvPicPr preferRelativeResize="0"/>
          <p:nvPr/>
        </p:nvPicPr>
        <p:blipFill>
          <a:blip r:embed="rId6">
            <a:alphaModFix/>
          </a:blip>
          <a:stretch>
            <a:fillRect/>
          </a:stretch>
        </p:blipFill>
        <p:spPr>
          <a:xfrm>
            <a:off x="2922906" y="1443314"/>
            <a:ext cx="8037200" cy="517550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29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29"/>
          <p:cNvSpPr txBox="1"/>
          <p:nvPr>
            <p:ph type="ctrTitle"/>
          </p:nvPr>
        </p:nvSpPr>
        <p:spPr>
          <a:xfrm>
            <a:off x="792246" y="413639"/>
            <a:ext cx="10167900" cy="8772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000"/>
              <a:buFont typeface="Calibri"/>
              <a:buNone/>
            </a:pPr>
            <a:r>
              <a:rPr lang="en-US" sz="5000">
                <a:solidFill>
                  <a:srgbClr val="0489C5"/>
                </a:solidFill>
              </a:rPr>
              <a:t>Tool 2 –  Type of Questions</a:t>
            </a:r>
            <a:endParaRPr sz="5000">
              <a:solidFill>
                <a:srgbClr val="0489C5"/>
              </a:solidFill>
            </a:endParaRPr>
          </a:p>
        </p:txBody>
      </p:sp>
      <p:pic>
        <p:nvPicPr>
          <p:cNvPr descr="Titelname.jpeg" id="309" name="Google Shape;309;p29"/>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310" name="Google Shape;310;p29"/>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311" name="Google Shape;311;p29"/>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312" name="Google Shape;312;p29"/>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313" name="Google Shape;313;p29"/>
          <p:cNvSpPr txBox="1"/>
          <p:nvPr/>
        </p:nvSpPr>
        <p:spPr>
          <a:xfrm>
            <a:off x="6311900" y="3855098"/>
            <a:ext cx="2438400" cy="1323300"/>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 Challenge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 Discovery</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III: Synthesis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IV: Ideation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314" name="Google Shape;314;p29"/>
          <p:cNvSpPr txBox="1"/>
          <p:nvPr/>
        </p:nvSpPr>
        <p:spPr>
          <a:xfrm>
            <a:off x="3176875" y="1536700"/>
            <a:ext cx="8679300" cy="526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rPr b="1" lang="en-US" sz="2400">
                <a:solidFill>
                  <a:schemeClr val="dk1"/>
                </a:solidFill>
                <a:latin typeface="Helvetica Neue"/>
                <a:ea typeface="Helvetica Neue"/>
                <a:cs typeface="Helvetica Neue"/>
                <a:sym typeface="Helvetica Neue"/>
              </a:rPr>
              <a:t>Motivational Questions</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rPr b="1" lang="en-US" sz="2400">
                <a:solidFill>
                  <a:schemeClr val="dk1"/>
                </a:solidFill>
                <a:latin typeface="Helvetica Neue"/>
                <a:ea typeface="Helvetica Neue"/>
                <a:cs typeface="Helvetica Neue"/>
                <a:sym typeface="Helvetica Neue"/>
              </a:rPr>
              <a:t>Technical Questions</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rPr b="1" lang="en-US" sz="2400">
                <a:solidFill>
                  <a:schemeClr val="dk1"/>
                </a:solidFill>
                <a:latin typeface="Helvetica Neue"/>
                <a:ea typeface="Helvetica Neue"/>
                <a:cs typeface="Helvetica Neue"/>
                <a:sym typeface="Helvetica Neue"/>
              </a:rPr>
              <a:t>Strength</a:t>
            </a:r>
            <a:r>
              <a:rPr b="1" lang="en-US" sz="2400">
                <a:solidFill>
                  <a:schemeClr val="dk1"/>
                </a:solidFill>
                <a:latin typeface="Helvetica Neue"/>
                <a:ea typeface="Helvetica Neue"/>
                <a:cs typeface="Helvetica Neue"/>
                <a:sym typeface="Helvetica Neue"/>
              </a:rPr>
              <a:t> Based Questions</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rPr b="1" lang="en-US" sz="2400">
                <a:solidFill>
                  <a:schemeClr val="dk1"/>
                </a:solidFill>
                <a:latin typeface="Helvetica Neue"/>
                <a:ea typeface="Helvetica Neue"/>
                <a:cs typeface="Helvetica Neue"/>
                <a:sym typeface="Helvetica Neue"/>
              </a:rPr>
              <a:t>Contextualized Questions</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rPr b="1" lang="en-US" sz="2400">
                <a:solidFill>
                  <a:schemeClr val="dk1"/>
                </a:solidFill>
                <a:latin typeface="Helvetica Neue"/>
                <a:ea typeface="Helvetica Neue"/>
                <a:cs typeface="Helvetica Neue"/>
                <a:sym typeface="Helvetica Neue"/>
              </a:rPr>
              <a:t>Situational Scenario Questions</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a:p>
            <a:pPr indent="0" lvl="0" marL="0" marR="0" rtl="0" algn="l">
              <a:lnSpc>
                <a:spcPct val="100000"/>
              </a:lnSpc>
              <a:spcBef>
                <a:spcPts val="0"/>
              </a:spcBef>
              <a:spcAft>
                <a:spcPts val="0"/>
              </a:spcAft>
              <a:buNone/>
            </a:pPr>
            <a:r>
              <a:t/>
            </a:r>
            <a:endParaRPr b="1" sz="2400">
              <a:solidFill>
                <a:schemeClr val="dk1"/>
              </a:solidFill>
              <a:latin typeface="Helvetica Neue"/>
              <a:ea typeface="Helvetica Neue"/>
              <a:cs typeface="Helvetica Neue"/>
              <a:sym typeface="Helvetica Neue"/>
            </a:endParaRPr>
          </a:p>
        </p:txBody>
      </p:sp>
      <p:sp>
        <p:nvSpPr>
          <p:cNvPr id="315" name="Google Shape;315;p29"/>
          <p:cNvSpPr txBox="1"/>
          <p:nvPr/>
        </p:nvSpPr>
        <p:spPr>
          <a:xfrm>
            <a:off x="255896" y="368300"/>
            <a:ext cx="17283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D4BCC9"/>
                </a:solidFill>
                <a:latin typeface="Arial Narrow"/>
                <a:ea typeface="Arial Narrow"/>
                <a:cs typeface="Arial Narrow"/>
                <a:sym typeface="Arial Narrow"/>
              </a:rPr>
              <a:t>02</a:t>
            </a:r>
            <a:endParaRPr b="1" i="0" sz="6000" u="none" cap="none" strike="noStrike">
              <a:solidFill>
                <a:srgbClr val="D4BCC9"/>
              </a:solidFill>
              <a:latin typeface="Arial Narrow"/>
              <a:ea typeface="Arial Narrow"/>
              <a:cs typeface="Arial Narrow"/>
              <a:sym typeface="Arial Narrow"/>
            </a:endParaRPr>
          </a:p>
        </p:txBody>
      </p:sp>
      <p:sp>
        <p:nvSpPr>
          <p:cNvPr id="316" name="Google Shape;316;p29"/>
          <p:cNvSpPr txBox="1"/>
          <p:nvPr/>
        </p:nvSpPr>
        <p:spPr>
          <a:xfrm>
            <a:off x="255896" y="1376412"/>
            <a:ext cx="18288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D4BCC9"/>
                </a:solidFill>
                <a:latin typeface="Arial"/>
                <a:ea typeface="Arial"/>
                <a:cs typeface="Arial"/>
                <a:sym typeface="Arial"/>
              </a:rPr>
              <a:t>Interview </a:t>
            </a:r>
            <a:r>
              <a:rPr b="1" lang="en-US" sz="2000">
                <a:solidFill>
                  <a:srgbClr val="D4BCC9"/>
                </a:solidFill>
              </a:rPr>
              <a:t>planning</a:t>
            </a:r>
            <a:endParaRPr b="1" i="0" sz="2000" u="none" cap="none" strike="noStrike">
              <a:solidFill>
                <a:srgbClr val="D4BCC9"/>
              </a:solidFill>
              <a:latin typeface="Arial"/>
              <a:ea typeface="Arial"/>
              <a:cs typeface="Arial"/>
              <a:sym typeface="Arial"/>
            </a:endParaRPr>
          </a:p>
        </p:txBody>
      </p:sp>
      <p:cxnSp>
        <p:nvCxnSpPr>
          <p:cNvPr id="317" name="Google Shape;317;p29"/>
          <p:cNvCxnSpPr/>
          <p:nvPr/>
        </p:nvCxnSpPr>
        <p:spPr>
          <a:xfrm>
            <a:off x="332095" y="1299489"/>
            <a:ext cx="2438400" cy="0"/>
          </a:xfrm>
          <a:prstGeom prst="straightConnector1">
            <a:avLst/>
          </a:prstGeom>
          <a:noFill/>
          <a:ln cap="flat" cmpd="sng" w="28575">
            <a:solidFill>
              <a:srgbClr val="D4BCC9"/>
            </a:solidFill>
            <a:prstDash val="solid"/>
            <a:miter lim="800000"/>
            <a:headEnd len="sm" w="sm" type="none"/>
            <a:tailEnd len="sm" w="sm" type="none"/>
          </a:ln>
        </p:spPr>
      </p:cxnSp>
      <p:sp>
        <p:nvSpPr>
          <p:cNvPr id="318" name="Google Shape;318;p29"/>
          <p:cNvSpPr/>
          <p:nvPr/>
        </p:nvSpPr>
        <p:spPr>
          <a:xfrm>
            <a:off x="335517" y="2296161"/>
            <a:ext cx="2435100" cy="2520300"/>
          </a:xfrm>
          <a:prstGeom prst="rect">
            <a:avLst/>
          </a:prstGeom>
          <a:solidFill>
            <a:srgbClr val="D4BCC9"/>
          </a:solidFill>
          <a:ln cap="flat" cmpd="sng" w="12700">
            <a:solidFill>
              <a:srgbClr val="D4BC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E2D3DB"/>
              </a:solidFill>
              <a:latin typeface="Calibri"/>
              <a:ea typeface="Calibri"/>
              <a:cs typeface="Calibri"/>
              <a:sym typeface="Calibri"/>
            </a:endParaRPr>
          </a:p>
        </p:txBody>
      </p:sp>
      <p:sp>
        <p:nvSpPr>
          <p:cNvPr id="319" name="Google Shape;319;p29"/>
          <p:cNvSpPr txBox="1"/>
          <p:nvPr/>
        </p:nvSpPr>
        <p:spPr>
          <a:xfrm>
            <a:off x="571500" y="2929843"/>
            <a:ext cx="19938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a:t>
            </a:r>
            <a:r>
              <a:rPr lang="en-US" sz="1800">
                <a:solidFill>
                  <a:schemeClr val="lt1"/>
                </a:solidFill>
                <a:latin typeface="Calibri"/>
                <a:ea typeface="Calibri"/>
                <a:cs typeface="Calibri"/>
                <a:sym typeface="Calibri"/>
              </a:rPr>
              <a:t>Interview rating grid</a:t>
            </a:r>
            <a:endParaRPr b="0" i="0" sz="1800" u="none" cap="none" strike="noStrike">
              <a:solidFill>
                <a:schemeClr val="lt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08"/>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30"/>
          <p:cNvSpPr txBox="1"/>
          <p:nvPr>
            <p:ph type="ctrTitle"/>
          </p:nvPr>
        </p:nvSpPr>
        <p:spPr>
          <a:xfrm>
            <a:off x="792246" y="413639"/>
            <a:ext cx="10167900" cy="877200"/>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000"/>
              <a:buFont typeface="Calibri"/>
              <a:buNone/>
            </a:pPr>
            <a:r>
              <a:rPr lang="en-US" sz="5000">
                <a:solidFill>
                  <a:srgbClr val="0489C5"/>
                </a:solidFill>
              </a:rPr>
              <a:t>Tool 2 –  Type of Questions</a:t>
            </a:r>
            <a:endParaRPr sz="5000">
              <a:solidFill>
                <a:srgbClr val="0489C5"/>
              </a:solidFill>
            </a:endParaRPr>
          </a:p>
        </p:txBody>
      </p:sp>
      <p:pic>
        <p:nvPicPr>
          <p:cNvPr descr="Titelname.jpeg" id="326" name="Google Shape;326;p30"/>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327" name="Google Shape;327;p30"/>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328" name="Google Shape;328;p30"/>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329" name="Google Shape;329;p30"/>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330" name="Google Shape;330;p30"/>
          <p:cNvSpPr txBox="1"/>
          <p:nvPr/>
        </p:nvSpPr>
        <p:spPr>
          <a:xfrm>
            <a:off x="6311900" y="3855098"/>
            <a:ext cx="2438400" cy="1323300"/>
          </a:xfrm>
          <a:prstGeom prst="rect">
            <a:avLst/>
          </a:prstGeom>
          <a:noFill/>
          <a:ln>
            <a:noFill/>
          </a:ln>
        </p:spPr>
        <p:txBody>
          <a:bodyPr anchorCtr="0" anchor="t" bIns="45700" lIns="91425" spcFirstLastPara="1" rIns="91425" wrap="square" tIns="45700">
            <a:spAutoFit/>
          </a:bodyPr>
          <a:lstStyle/>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 Challenge</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 Discovery</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III: Synthesis</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rPr b="0" i="0" lang="en-US" sz="1600" u="none" cap="none" strike="noStrike">
                <a:solidFill>
                  <a:schemeClr val="lt1"/>
                </a:solidFill>
                <a:latin typeface="Georgia"/>
                <a:ea typeface="Georgia"/>
                <a:cs typeface="Georgia"/>
                <a:sym typeface="Georgia"/>
              </a:rPr>
              <a:t>+ Phase IV: Ideation</a:t>
            </a:r>
            <a:endParaRPr b="0" i="0" sz="1400" u="none" cap="none" strike="noStrike">
              <a:solidFill>
                <a:srgbClr val="000000"/>
              </a:solidFill>
              <a:latin typeface="Arial"/>
              <a:ea typeface="Arial"/>
              <a:cs typeface="Arial"/>
              <a:sym typeface="Arial"/>
            </a:endParaRPr>
          </a:p>
          <a:p>
            <a:pPr indent="-177800" lvl="0" marL="177800" marR="0" rtl="0" algn="l">
              <a:lnSpc>
                <a:spcPct val="100000"/>
              </a:lnSpc>
              <a:spcBef>
                <a:spcPts val="0"/>
              </a:spcBef>
              <a:spcAft>
                <a:spcPts val="0"/>
              </a:spcAft>
              <a:buClr>
                <a:srgbClr val="000000"/>
              </a:buClr>
              <a:buSzPts val="1600"/>
              <a:buFont typeface="Arial"/>
              <a:buNone/>
            </a:pPr>
            <a:r>
              <a:t/>
            </a:r>
            <a:endParaRPr b="0" i="0" sz="1600" u="none" cap="none" strike="noStrike">
              <a:solidFill>
                <a:schemeClr val="lt1"/>
              </a:solidFill>
              <a:latin typeface="Georgia"/>
              <a:ea typeface="Georgia"/>
              <a:cs typeface="Georgia"/>
              <a:sym typeface="Georgia"/>
            </a:endParaRPr>
          </a:p>
        </p:txBody>
      </p:sp>
      <p:sp>
        <p:nvSpPr>
          <p:cNvPr id="331" name="Google Shape;331;p30"/>
          <p:cNvSpPr txBox="1"/>
          <p:nvPr/>
        </p:nvSpPr>
        <p:spPr>
          <a:xfrm>
            <a:off x="255896" y="368300"/>
            <a:ext cx="17283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D4BCC9"/>
                </a:solidFill>
                <a:latin typeface="Arial Narrow"/>
                <a:ea typeface="Arial Narrow"/>
                <a:cs typeface="Arial Narrow"/>
                <a:sym typeface="Arial Narrow"/>
              </a:rPr>
              <a:t>02</a:t>
            </a:r>
            <a:endParaRPr b="1" i="0" sz="6000" u="none" cap="none" strike="noStrike">
              <a:solidFill>
                <a:srgbClr val="D4BCC9"/>
              </a:solidFill>
              <a:latin typeface="Arial Narrow"/>
              <a:ea typeface="Arial Narrow"/>
              <a:cs typeface="Arial Narrow"/>
              <a:sym typeface="Arial Narrow"/>
            </a:endParaRPr>
          </a:p>
        </p:txBody>
      </p:sp>
      <p:sp>
        <p:nvSpPr>
          <p:cNvPr id="332" name="Google Shape;332;p30"/>
          <p:cNvSpPr txBox="1"/>
          <p:nvPr/>
        </p:nvSpPr>
        <p:spPr>
          <a:xfrm>
            <a:off x="255896" y="1376412"/>
            <a:ext cx="1828800" cy="708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D4BCC9"/>
                </a:solidFill>
                <a:latin typeface="Arial"/>
                <a:ea typeface="Arial"/>
                <a:cs typeface="Arial"/>
                <a:sym typeface="Arial"/>
              </a:rPr>
              <a:t>Interview </a:t>
            </a:r>
            <a:r>
              <a:rPr b="1" lang="en-US" sz="2000">
                <a:solidFill>
                  <a:srgbClr val="D4BCC9"/>
                </a:solidFill>
              </a:rPr>
              <a:t>planning</a:t>
            </a:r>
            <a:endParaRPr b="1" i="0" sz="2000" u="none" cap="none" strike="noStrike">
              <a:solidFill>
                <a:srgbClr val="D4BCC9"/>
              </a:solidFill>
              <a:latin typeface="Arial"/>
              <a:ea typeface="Arial"/>
              <a:cs typeface="Arial"/>
              <a:sym typeface="Arial"/>
            </a:endParaRPr>
          </a:p>
        </p:txBody>
      </p:sp>
      <p:cxnSp>
        <p:nvCxnSpPr>
          <p:cNvPr id="333" name="Google Shape;333;p30"/>
          <p:cNvCxnSpPr/>
          <p:nvPr/>
        </p:nvCxnSpPr>
        <p:spPr>
          <a:xfrm>
            <a:off x="332095" y="1299489"/>
            <a:ext cx="2438400" cy="0"/>
          </a:xfrm>
          <a:prstGeom prst="straightConnector1">
            <a:avLst/>
          </a:prstGeom>
          <a:noFill/>
          <a:ln cap="flat" cmpd="sng" w="28575">
            <a:solidFill>
              <a:srgbClr val="D4BCC9"/>
            </a:solidFill>
            <a:prstDash val="solid"/>
            <a:miter lim="800000"/>
            <a:headEnd len="sm" w="sm" type="none"/>
            <a:tailEnd len="sm" w="sm" type="none"/>
          </a:ln>
        </p:spPr>
      </p:cxnSp>
      <p:sp>
        <p:nvSpPr>
          <p:cNvPr id="334" name="Google Shape;334;p30"/>
          <p:cNvSpPr/>
          <p:nvPr/>
        </p:nvSpPr>
        <p:spPr>
          <a:xfrm>
            <a:off x="335517" y="2296161"/>
            <a:ext cx="2435100" cy="2520300"/>
          </a:xfrm>
          <a:prstGeom prst="rect">
            <a:avLst/>
          </a:prstGeom>
          <a:solidFill>
            <a:srgbClr val="D4BCC9"/>
          </a:solidFill>
          <a:ln cap="flat" cmpd="sng" w="12700">
            <a:solidFill>
              <a:srgbClr val="D4BCC9"/>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rgbClr val="E2D3DB"/>
              </a:solidFill>
              <a:latin typeface="Calibri"/>
              <a:ea typeface="Calibri"/>
              <a:cs typeface="Calibri"/>
              <a:sym typeface="Calibri"/>
            </a:endParaRPr>
          </a:p>
        </p:txBody>
      </p:sp>
      <p:sp>
        <p:nvSpPr>
          <p:cNvPr id="335" name="Google Shape;335;p30"/>
          <p:cNvSpPr txBox="1"/>
          <p:nvPr/>
        </p:nvSpPr>
        <p:spPr>
          <a:xfrm>
            <a:off x="571500" y="2929843"/>
            <a:ext cx="19938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2:</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a:t>
            </a:r>
            <a:r>
              <a:rPr lang="en-US" sz="1800">
                <a:solidFill>
                  <a:schemeClr val="lt1"/>
                </a:solidFill>
                <a:latin typeface="Calibri"/>
                <a:ea typeface="Calibri"/>
                <a:cs typeface="Calibri"/>
                <a:sym typeface="Calibri"/>
              </a:rPr>
              <a:t>Interview rating grid</a:t>
            </a:r>
            <a:endParaRPr b="0" i="0" sz="1800" u="none" cap="none" strike="noStrike">
              <a:solidFill>
                <a:schemeClr val="lt1"/>
              </a:solidFill>
              <a:latin typeface="Calibri"/>
              <a:ea typeface="Calibri"/>
              <a:cs typeface="Calibri"/>
              <a:sym typeface="Calibri"/>
            </a:endParaRPr>
          </a:p>
        </p:txBody>
      </p:sp>
      <p:sp>
        <p:nvSpPr>
          <p:cNvPr id="336" name="Google Shape;336;p30"/>
          <p:cNvSpPr txBox="1"/>
          <p:nvPr/>
        </p:nvSpPr>
        <p:spPr>
          <a:xfrm>
            <a:off x="3129601" y="1960100"/>
            <a:ext cx="6552300" cy="3971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Helvetica Neue"/>
                <a:ea typeface="Helvetica Neue"/>
                <a:cs typeface="Helvetica Neue"/>
                <a:sym typeface="Helvetica Neue"/>
              </a:rPr>
              <a:t>ACTIVITY:</a:t>
            </a:r>
            <a:endParaRPr b="0" i="0" sz="1400" u="none" cap="none" strike="noStrike">
              <a:solidFill>
                <a:srgbClr val="00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lang="en-US" sz="1800">
                <a:solidFill>
                  <a:schemeClr val="dk1"/>
                </a:solidFill>
                <a:latin typeface="Helvetica Neue"/>
                <a:ea typeface="Helvetica Neue"/>
                <a:cs typeface="Helvetica Neue"/>
                <a:sym typeface="Helvetica Neue"/>
              </a:rPr>
              <a:t>In groups of 2s and/or 3s</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lang="en-US" sz="1800">
                <a:solidFill>
                  <a:schemeClr val="dk1"/>
                </a:solidFill>
                <a:latin typeface="Helvetica Neue"/>
                <a:ea typeface="Helvetica Neue"/>
                <a:cs typeface="Helvetica Neue"/>
                <a:sym typeface="Helvetica Neue"/>
              </a:rPr>
              <a:t>Choose a job description overview template from 1st exercise</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lang="en-US" sz="1800">
                <a:solidFill>
                  <a:schemeClr val="dk1"/>
                </a:solidFill>
                <a:latin typeface="Helvetica Neue"/>
                <a:ea typeface="Helvetica Neue"/>
                <a:cs typeface="Helvetica Neue"/>
                <a:sym typeface="Helvetica Neue"/>
              </a:rPr>
              <a:t>Develop questions suited to explore competencies and indicators  using different type of questions. Fill the interview rating grid. </a:t>
            </a:r>
            <a:endParaRPr sz="1800">
              <a:solidFill>
                <a:schemeClr val="dk1"/>
              </a:solidFill>
              <a:latin typeface="Helvetica Neue"/>
              <a:ea typeface="Helvetica Neue"/>
              <a:cs typeface="Helvetica Neue"/>
              <a:sym typeface="Helvetica Neue"/>
            </a:endParaRPr>
          </a:p>
          <a:p>
            <a:pPr indent="0" lvl="0" marL="457200" marR="0" rtl="0" algn="l">
              <a:lnSpc>
                <a:spcPct val="100000"/>
              </a:lnSpc>
              <a:spcBef>
                <a:spcPts val="0"/>
              </a:spcBef>
              <a:spcAft>
                <a:spcPts val="0"/>
              </a:spcAft>
              <a:buNone/>
            </a:pPr>
            <a:r>
              <a:t/>
            </a:r>
            <a:endParaRPr sz="1800">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Helvetica Neue"/>
              <a:buAutoNum type="arabicPeriod"/>
            </a:pPr>
            <a:r>
              <a:rPr lang="en-US" sz="1800">
                <a:solidFill>
                  <a:schemeClr val="dk1"/>
                </a:solidFill>
                <a:latin typeface="Helvetica Neue"/>
                <a:ea typeface="Helvetica Neue"/>
                <a:cs typeface="Helvetica Neue"/>
                <a:sym typeface="Helvetica Neue"/>
              </a:rPr>
              <a:t>20 minutes</a:t>
            </a:r>
            <a:endParaRPr sz="1800">
              <a:solidFill>
                <a:schemeClr val="dk1"/>
              </a:solidFill>
              <a:latin typeface="Helvetica Neue"/>
              <a:ea typeface="Helvetica Neue"/>
              <a:cs typeface="Helvetica Neue"/>
              <a:sym typeface="Helvetica Neue"/>
            </a:endParaRPr>
          </a:p>
          <a:p>
            <a:pPr indent="0" lvl="0" marL="457200" marR="0" rtl="0" algn="l">
              <a:lnSpc>
                <a:spcPct val="100000"/>
              </a:lnSpc>
              <a:spcBef>
                <a:spcPts val="0"/>
              </a:spcBef>
              <a:spcAft>
                <a:spcPts val="0"/>
              </a:spcAft>
              <a:buNone/>
            </a:pPr>
            <a:r>
              <a:t/>
            </a:r>
            <a:endParaRPr sz="1800">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Helvetica Neue"/>
              <a:buAutoNum type="arabicPeriod"/>
            </a:pPr>
            <a:r>
              <a:rPr lang="en-US" sz="1800">
                <a:solidFill>
                  <a:schemeClr val="dk1"/>
                </a:solidFill>
                <a:latin typeface="Helvetica Neue"/>
                <a:ea typeface="Helvetica Neue"/>
                <a:cs typeface="Helvetica Neue"/>
                <a:sym typeface="Helvetica Neue"/>
              </a:rPr>
              <a:t>Present back to plenary</a:t>
            </a:r>
            <a:endParaRPr sz="1800">
              <a:solidFill>
                <a:schemeClr val="dk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31"/>
          <p:cNvSpPr txBox="1"/>
          <p:nvPr>
            <p:ph type="ctrTitle"/>
          </p:nvPr>
        </p:nvSpPr>
        <p:spPr>
          <a:xfrm>
            <a:off x="792246" y="413639"/>
            <a:ext cx="10167853"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4400"/>
              <a:buFont typeface="Calibri"/>
              <a:buNone/>
            </a:pPr>
            <a:r>
              <a:rPr lang="en-US" sz="4400">
                <a:solidFill>
                  <a:srgbClr val="0489C5"/>
                </a:solidFill>
              </a:rPr>
              <a:t>Tool 3 – Practitioner self-evaluation</a:t>
            </a:r>
            <a:endParaRPr sz="4400">
              <a:solidFill>
                <a:srgbClr val="0489C5"/>
              </a:solidFill>
            </a:endParaRPr>
          </a:p>
        </p:txBody>
      </p:sp>
      <p:pic>
        <p:nvPicPr>
          <p:cNvPr descr="Titelname.jpeg" id="343" name="Google Shape;343;p31"/>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344" name="Google Shape;344;p31"/>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345" name="Google Shape;345;p31"/>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346" name="Google Shape;346;p31"/>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347" name="Google Shape;347;p31"/>
          <p:cNvSpPr txBox="1"/>
          <p:nvPr/>
        </p:nvSpPr>
        <p:spPr>
          <a:xfrm>
            <a:off x="8718950" y="1735862"/>
            <a:ext cx="3111600" cy="4248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chemeClr val="dk1"/>
                </a:solidFill>
                <a:latin typeface="Helvetica Neue"/>
                <a:ea typeface="Helvetica Neue"/>
                <a:cs typeface="Helvetica Neue"/>
                <a:sym typeface="Helvetica Neue"/>
              </a:rPr>
              <a:t>PRACTICAL ACTIVITY:</a:t>
            </a:r>
            <a:endParaRPr b="0" i="0" sz="1400" u="none" cap="none" strike="noStrike">
              <a:solidFill>
                <a:srgbClr val="000000"/>
              </a:solidFill>
              <a:latin typeface="Helvetica Neue"/>
              <a:ea typeface="Helvetica Neue"/>
              <a:cs typeface="Helvetica Neue"/>
              <a:sym typeface="Helvetica Neue"/>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lang="en-US" sz="1800">
                <a:solidFill>
                  <a:schemeClr val="dk1"/>
                </a:solidFill>
                <a:latin typeface="Helvetica Neue"/>
                <a:ea typeface="Helvetica Neue"/>
                <a:cs typeface="Helvetica Neue"/>
                <a:sym typeface="Helvetica Neue"/>
              </a:rPr>
              <a:t>Work </a:t>
            </a:r>
            <a:r>
              <a:rPr lang="en-US" sz="1800">
                <a:solidFill>
                  <a:schemeClr val="dk1"/>
                </a:solidFill>
                <a:latin typeface="Helvetica Neue"/>
                <a:ea typeface="Helvetica Neue"/>
                <a:cs typeface="Helvetica Neue"/>
                <a:sym typeface="Helvetica Neue"/>
              </a:rPr>
              <a:t>individually </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Helvetica Neue"/>
                <a:ea typeface="Helvetica Neue"/>
                <a:cs typeface="Helvetica Neue"/>
                <a:sym typeface="Helvetica Neue"/>
              </a:rPr>
              <a:t>Follow the steps in the guidance document (on sheet 1)</a:t>
            </a:r>
            <a:endParaRPr b="0" i="0" sz="1400" u="none" cap="none" strike="noStrike">
              <a:solidFill>
                <a:srgbClr val="000000"/>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Helvetica Neue"/>
              <a:ea typeface="Helvetica Neue"/>
              <a:cs typeface="Helvetica Neue"/>
              <a:sym typeface="Helvetica Neue"/>
            </a:endParaRPr>
          </a:p>
          <a:p>
            <a:pPr indent="-342900" lvl="0" marL="342900" marR="0" rtl="0" algn="l">
              <a:lnSpc>
                <a:spcPct val="100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Helvetica Neue"/>
                <a:ea typeface="Helvetica Neue"/>
                <a:cs typeface="Helvetica Neue"/>
                <a:sym typeface="Helvetica Neue"/>
              </a:rPr>
              <a:t>Fill out: competency evaluation sheet 2 building on the identified competencies </a:t>
            </a:r>
            <a:r>
              <a:rPr lang="en-US" sz="1800">
                <a:solidFill>
                  <a:schemeClr val="dk1"/>
                </a:solidFill>
                <a:latin typeface="Helvetica Neue"/>
                <a:ea typeface="Helvetica Neue"/>
                <a:cs typeface="Helvetica Neue"/>
                <a:sym typeface="Helvetica Neue"/>
              </a:rPr>
              <a:t>from the job description competency overview template</a:t>
            </a:r>
            <a:endParaRPr b="0" i="0" sz="1800" u="none" cap="none" strike="noStrike">
              <a:solidFill>
                <a:schemeClr val="dk1"/>
              </a:solidFill>
              <a:latin typeface="Helvetica Neue"/>
              <a:ea typeface="Helvetica Neue"/>
              <a:cs typeface="Helvetica Neue"/>
              <a:sym typeface="Helvetica Neue"/>
            </a:endParaRPr>
          </a:p>
        </p:txBody>
      </p:sp>
      <p:sp>
        <p:nvSpPr>
          <p:cNvPr id="348" name="Google Shape;348;p31"/>
          <p:cNvSpPr txBox="1"/>
          <p:nvPr/>
        </p:nvSpPr>
        <p:spPr>
          <a:xfrm>
            <a:off x="254001" y="362598"/>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BFE0AF"/>
                </a:solidFill>
                <a:latin typeface="Arial Narrow"/>
                <a:ea typeface="Arial Narrow"/>
                <a:cs typeface="Arial Narrow"/>
                <a:sym typeface="Arial Narrow"/>
              </a:rPr>
              <a:t>03</a:t>
            </a:r>
            <a:endParaRPr b="1" i="0" sz="6000" u="none" cap="none" strike="noStrike">
              <a:solidFill>
                <a:srgbClr val="BFE0AF"/>
              </a:solidFill>
              <a:latin typeface="Arial Narrow"/>
              <a:ea typeface="Arial Narrow"/>
              <a:cs typeface="Arial Narrow"/>
              <a:sym typeface="Arial Narrow"/>
            </a:endParaRPr>
          </a:p>
        </p:txBody>
      </p:sp>
      <p:cxnSp>
        <p:nvCxnSpPr>
          <p:cNvPr id="349" name="Google Shape;349;p31"/>
          <p:cNvCxnSpPr/>
          <p:nvPr/>
        </p:nvCxnSpPr>
        <p:spPr>
          <a:xfrm>
            <a:off x="330200" y="1290646"/>
            <a:ext cx="2438400" cy="0"/>
          </a:xfrm>
          <a:prstGeom prst="straightConnector1">
            <a:avLst/>
          </a:prstGeom>
          <a:noFill/>
          <a:ln cap="flat" cmpd="sng" w="28575">
            <a:solidFill>
              <a:srgbClr val="BFE0AF"/>
            </a:solidFill>
            <a:prstDash val="solid"/>
            <a:miter lim="800000"/>
            <a:headEnd len="sm" w="sm" type="none"/>
            <a:tailEnd len="sm" w="sm" type="none"/>
          </a:ln>
        </p:spPr>
      </p:cxnSp>
      <p:sp>
        <p:nvSpPr>
          <p:cNvPr id="350" name="Google Shape;350;p31"/>
          <p:cNvSpPr txBox="1"/>
          <p:nvPr/>
        </p:nvSpPr>
        <p:spPr>
          <a:xfrm>
            <a:off x="254000" y="1370710"/>
            <a:ext cx="2188813"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1" i="0" lang="en-US" sz="2000" u="none" cap="none" strike="noStrike">
                <a:solidFill>
                  <a:srgbClr val="BFE0AF"/>
                </a:solidFill>
                <a:latin typeface="Arial"/>
                <a:ea typeface="Arial"/>
                <a:cs typeface="Arial"/>
                <a:sym typeface="Arial"/>
              </a:rPr>
              <a:t>CPHA Practitioner self-evaluation</a:t>
            </a:r>
            <a:endParaRPr b="1" i="0" sz="2000" u="none" cap="none" strike="noStrike">
              <a:solidFill>
                <a:srgbClr val="BFE0AF"/>
              </a:solidFill>
              <a:latin typeface="Arial"/>
              <a:ea typeface="Arial"/>
              <a:cs typeface="Arial"/>
              <a:sym typeface="Arial"/>
            </a:endParaRPr>
          </a:p>
        </p:txBody>
      </p:sp>
      <p:sp>
        <p:nvSpPr>
          <p:cNvPr id="351" name="Google Shape;351;p31"/>
          <p:cNvSpPr/>
          <p:nvPr/>
        </p:nvSpPr>
        <p:spPr>
          <a:xfrm>
            <a:off x="333622" y="2569859"/>
            <a:ext cx="2434978" cy="2520280"/>
          </a:xfrm>
          <a:prstGeom prst="rect">
            <a:avLst/>
          </a:prstGeom>
          <a:solidFill>
            <a:srgbClr val="BFE0AF"/>
          </a:solidFill>
          <a:ln cap="flat" cmpd="sng" w="12700">
            <a:solidFill>
              <a:srgbClr val="BFE0AF"/>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Calibri"/>
              <a:ea typeface="Calibri"/>
              <a:cs typeface="Calibri"/>
              <a:sym typeface="Calibri"/>
            </a:endParaRPr>
          </a:p>
        </p:txBody>
      </p:sp>
      <p:sp>
        <p:nvSpPr>
          <p:cNvPr id="352" name="Google Shape;352;p31"/>
          <p:cNvSpPr txBox="1"/>
          <p:nvPr/>
        </p:nvSpPr>
        <p:spPr>
          <a:xfrm>
            <a:off x="558800" y="3200400"/>
            <a:ext cx="199390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None/>
            </a:pPr>
            <a:r>
              <a:rPr b="0" i="0" lang="en-US" sz="1800" u="none" cap="none" strike="noStrike">
                <a:solidFill>
                  <a:schemeClr val="lt1"/>
                </a:solidFill>
                <a:latin typeface="Calibri"/>
                <a:ea typeface="Calibri"/>
                <a:cs typeface="Calibri"/>
                <a:sym typeface="Calibri"/>
              </a:rPr>
              <a:t>Tool &amp; Guidance 3:</a:t>
            </a:r>
            <a:endParaRPr b="0" i="0" sz="18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None/>
            </a:pPr>
            <a:r>
              <a:rPr b="0" i="0" lang="en-US" sz="1800" u="none" cap="none" strike="noStrike">
                <a:solidFill>
                  <a:schemeClr val="lt1"/>
                </a:solidFill>
                <a:latin typeface="Calibri"/>
                <a:ea typeface="Calibri"/>
                <a:cs typeface="Calibri"/>
                <a:sym typeface="Calibri"/>
              </a:rPr>
              <a:t>CPHA CF Performance evaluation</a:t>
            </a:r>
            <a:endParaRPr b="0" i="0" sz="1800" u="none" cap="none" strike="noStrike">
              <a:solidFill>
                <a:schemeClr val="lt1"/>
              </a:solidFill>
              <a:latin typeface="Calibri"/>
              <a:ea typeface="Calibri"/>
              <a:cs typeface="Calibri"/>
              <a:sym typeface="Calibri"/>
            </a:endParaRPr>
          </a:p>
        </p:txBody>
      </p:sp>
      <p:pic>
        <p:nvPicPr>
          <p:cNvPr id="353" name="Google Shape;353;p31"/>
          <p:cNvPicPr preferRelativeResize="0"/>
          <p:nvPr/>
        </p:nvPicPr>
        <p:blipFill>
          <a:blip r:embed="rId6">
            <a:alphaModFix/>
          </a:blip>
          <a:stretch>
            <a:fillRect/>
          </a:stretch>
        </p:blipFill>
        <p:spPr>
          <a:xfrm>
            <a:off x="3053400" y="2931209"/>
            <a:ext cx="5645551" cy="198172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9" name="Shape 99"/>
        <p:cNvGrpSpPr/>
        <p:nvPr/>
      </p:nvGrpSpPr>
      <p:grpSpPr>
        <a:xfrm>
          <a:off x="0" y="0"/>
          <a:ext cx="0" cy="0"/>
          <a:chOff x="0" y="0"/>
          <a:chExt cx="0" cy="0"/>
        </a:xfrm>
      </p:grpSpPr>
      <p:sp>
        <p:nvSpPr>
          <p:cNvPr id="100" name="Google Shape;100;p14"/>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latin typeface="Helvetica Neue"/>
                <a:ea typeface="Helvetica Neue"/>
                <a:cs typeface="Helvetica Neue"/>
                <a:sym typeface="Helvetica Neue"/>
              </a:rPr>
              <a:t>Learning Outcomes</a:t>
            </a:r>
            <a:endParaRPr sz="5400">
              <a:solidFill>
                <a:srgbClr val="0489C5"/>
              </a:solidFill>
              <a:latin typeface="Helvetica Neue"/>
              <a:ea typeface="Helvetica Neue"/>
              <a:cs typeface="Helvetica Neue"/>
              <a:sym typeface="Helvetica Neue"/>
            </a:endParaRPr>
          </a:p>
        </p:txBody>
      </p:sp>
      <p:sp>
        <p:nvSpPr>
          <p:cNvPr id="101" name="Google Shape;101;p14"/>
          <p:cNvSpPr txBox="1"/>
          <p:nvPr>
            <p:ph idx="1" type="subTitle"/>
          </p:nvPr>
        </p:nvSpPr>
        <p:spPr>
          <a:xfrm>
            <a:off x="199175" y="1446313"/>
            <a:ext cx="11349900" cy="49515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None/>
            </a:pPr>
            <a:r>
              <a:rPr b="1" lang="en-US" sz="2900"/>
              <a:t>By the end of the session, you will be able to:</a:t>
            </a:r>
            <a:endParaRPr b="1" sz="2900"/>
          </a:p>
          <a:p>
            <a:pPr indent="-412750" lvl="0" marL="457200" rtl="0" algn="l">
              <a:lnSpc>
                <a:spcPct val="100000"/>
              </a:lnSpc>
              <a:spcBef>
                <a:spcPts val="0"/>
              </a:spcBef>
              <a:spcAft>
                <a:spcPts val="0"/>
              </a:spcAft>
              <a:buSzPts val="2900"/>
              <a:buFont typeface="Calibri"/>
              <a:buChar char="-"/>
            </a:pPr>
            <a:r>
              <a:rPr lang="en-US" sz="2900"/>
              <a:t>Explain the structure and purpose of the CPHA Competency Framework </a:t>
            </a:r>
            <a:endParaRPr sz="2900"/>
          </a:p>
          <a:p>
            <a:pPr indent="-412750" lvl="0" marL="457200" rtl="0" algn="l">
              <a:lnSpc>
                <a:spcPct val="100000"/>
              </a:lnSpc>
              <a:spcBef>
                <a:spcPts val="0"/>
              </a:spcBef>
              <a:spcAft>
                <a:spcPts val="0"/>
              </a:spcAft>
              <a:buSzPts val="2900"/>
              <a:buFont typeface="Calibri"/>
              <a:buChar char="-"/>
            </a:pPr>
            <a:r>
              <a:rPr lang="en-US" sz="2900"/>
              <a:t>Demonstrate how to use the CPHA Competency Framework to design a job description</a:t>
            </a:r>
            <a:endParaRPr sz="2900"/>
          </a:p>
          <a:p>
            <a:pPr indent="-412750" lvl="0" marL="457200" rtl="0" algn="l">
              <a:lnSpc>
                <a:spcPct val="100000"/>
              </a:lnSpc>
              <a:spcBef>
                <a:spcPts val="0"/>
              </a:spcBef>
              <a:spcAft>
                <a:spcPts val="0"/>
              </a:spcAft>
              <a:buSzPts val="2900"/>
              <a:buFont typeface="Calibri"/>
              <a:buChar char="-"/>
            </a:pPr>
            <a:r>
              <a:rPr lang="en-US" sz="2900"/>
              <a:t>Describe how to develop a competency-based interview using the CPHA Competency Framework </a:t>
            </a:r>
            <a:endParaRPr sz="2900"/>
          </a:p>
          <a:p>
            <a:pPr indent="-412750" lvl="0" marL="457200" rtl="0" algn="l">
              <a:lnSpc>
                <a:spcPct val="100000"/>
              </a:lnSpc>
              <a:spcBef>
                <a:spcPts val="0"/>
              </a:spcBef>
              <a:spcAft>
                <a:spcPts val="0"/>
              </a:spcAft>
              <a:buSzPts val="2900"/>
              <a:buFont typeface="Calibri"/>
              <a:buChar char="-"/>
            </a:pPr>
            <a:r>
              <a:rPr lang="en-US" sz="2900"/>
              <a:t>Describe how to use the CPHA Competency Framework as a tool for their own professional development evaluation and planning </a:t>
            </a:r>
            <a:endParaRPr sz="2900"/>
          </a:p>
          <a:p>
            <a:pPr indent="-412750" lvl="0" marL="457200" rtl="0" algn="l">
              <a:lnSpc>
                <a:spcPct val="100000"/>
              </a:lnSpc>
              <a:spcBef>
                <a:spcPts val="0"/>
              </a:spcBef>
              <a:spcAft>
                <a:spcPts val="0"/>
              </a:spcAft>
              <a:buSzPts val="2900"/>
              <a:buFont typeface="Calibri"/>
              <a:buChar char="-"/>
            </a:pPr>
            <a:r>
              <a:rPr lang="en-US" sz="2900"/>
              <a:t>Describe how to use the CPHA Competency Framework as a manager to conduct performance reviews. </a:t>
            </a:r>
            <a:endParaRPr b="1" sz="4900">
              <a:latin typeface="Helvetica Neue"/>
              <a:ea typeface="Helvetica Neue"/>
              <a:cs typeface="Helvetica Neue"/>
              <a:sym typeface="Helvetica Neue"/>
            </a:endParaRPr>
          </a:p>
        </p:txBody>
      </p:sp>
      <p:pic>
        <p:nvPicPr>
          <p:cNvPr descr="Titelname.jpeg" id="102" name="Google Shape;102;p14"/>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03" name="Google Shape;103;p14"/>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04" name="Google Shape;104;p14"/>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05" name="Google Shape;105;p14"/>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0"/>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01">
                                            <p:txEl>
                                              <p:pRg end="5" st="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32"/>
          <p:cNvSpPr txBox="1"/>
          <p:nvPr>
            <p:ph type="ctrTitle"/>
          </p:nvPr>
        </p:nvSpPr>
        <p:spPr>
          <a:xfrm>
            <a:off x="1702941" y="924611"/>
            <a:ext cx="8485646" cy="877295"/>
          </a:xfrm>
          <a:prstGeom prst="rect">
            <a:avLst/>
          </a:prstGeom>
          <a:noFill/>
          <a:ln>
            <a:noFill/>
          </a:ln>
        </p:spPr>
        <p:txBody>
          <a:bodyPr anchorCtr="0" anchor="b" bIns="45700" lIns="91425" spcFirstLastPara="1" rIns="91425" wrap="square" tIns="45700">
            <a:normAutofit fontScale="90000"/>
          </a:bodyPr>
          <a:lstStyle/>
          <a:p>
            <a:pPr indent="0" lvl="0" marL="0" rtl="0" algn="l">
              <a:lnSpc>
                <a:spcPct val="90000"/>
              </a:lnSpc>
              <a:spcBef>
                <a:spcPts val="0"/>
              </a:spcBef>
              <a:spcAft>
                <a:spcPts val="0"/>
              </a:spcAft>
              <a:buClr>
                <a:srgbClr val="0489C5"/>
              </a:buClr>
              <a:buSzPct val="111111"/>
              <a:buFont typeface="Calibri"/>
              <a:buNone/>
            </a:pPr>
            <a:r>
              <a:rPr lang="en-US" sz="4800">
                <a:solidFill>
                  <a:srgbClr val="0489C5"/>
                </a:solidFill>
              </a:rPr>
              <a:t>Tool 3 – Manager evaluation of</a:t>
            </a:r>
            <a:br>
              <a:rPr lang="en-US" sz="4800">
                <a:solidFill>
                  <a:srgbClr val="0489C5"/>
                </a:solidFill>
              </a:rPr>
            </a:br>
            <a:r>
              <a:rPr lang="en-US" sz="4800">
                <a:solidFill>
                  <a:srgbClr val="0489C5"/>
                </a:solidFill>
              </a:rPr>
              <a:t>               practitioner</a:t>
            </a:r>
            <a:endParaRPr sz="4800">
              <a:solidFill>
                <a:srgbClr val="0489C5"/>
              </a:solidFill>
            </a:endParaRPr>
          </a:p>
        </p:txBody>
      </p:sp>
      <p:pic>
        <p:nvPicPr>
          <p:cNvPr descr="Titelname.jpeg" id="360" name="Google Shape;360;p32"/>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361" name="Google Shape;361;p32"/>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362" name="Google Shape;362;p32"/>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363" name="Google Shape;363;p32"/>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364" name="Google Shape;364;p32"/>
          <p:cNvSpPr txBox="1"/>
          <p:nvPr/>
        </p:nvSpPr>
        <p:spPr>
          <a:xfrm>
            <a:off x="177801" y="324498"/>
            <a:ext cx="1728192"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68C5C7"/>
                </a:solidFill>
                <a:latin typeface="Arial Narrow"/>
                <a:ea typeface="Arial Narrow"/>
                <a:cs typeface="Arial Narrow"/>
                <a:sym typeface="Arial Narrow"/>
              </a:rPr>
              <a:t>03</a:t>
            </a:r>
            <a:endParaRPr b="1" i="0" sz="6000" u="none" cap="none" strike="noStrike">
              <a:solidFill>
                <a:srgbClr val="68C5C7"/>
              </a:solidFill>
              <a:latin typeface="Arial Narrow"/>
              <a:ea typeface="Arial Narrow"/>
              <a:cs typeface="Arial Narrow"/>
              <a:sym typeface="Arial Narrow"/>
            </a:endParaRPr>
          </a:p>
        </p:txBody>
      </p:sp>
      <p:cxnSp>
        <p:nvCxnSpPr>
          <p:cNvPr id="365" name="Google Shape;365;p32"/>
          <p:cNvCxnSpPr/>
          <p:nvPr/>
        </p:nvCxnSpPr>
        <p:spPr>
          <a:xfrm>
            <a:off x="254000" y="1252546"/>
            <a:ext cx="2438400" cy="0"/>
          </a:xfrm>
          <a:prstGeom prst="straightConnector1">
            <a:avLst/>
          </a:prstGeom>
          <a:noFill/>
          <a:ln cap="flat" cmpd="sng" w="28575">
            <a:solidFill>
              <a:srgbClr val="68C5C7"/>
            </a:solidFill>
            <a:prstDash val="solid"/>
            <a:miter lim="800000"/>
            <a:headEnd len="sm" w="sm" type="none"/>
            <a:tailEnd len="sm" w="sm" type="none"/>
          </a:ln>
        </p:spPr>
      </p:cxnSp>
      <p:sp>
        <p:nvSpPr>
          <p:cNvPr id="366" name="Google Shape;366;p32"/>
          <p:cNvSpPr txBox="1"/>
          <p:nvPr/>
        </p:nvSpPr>
        <p:spPr>
          <a:xfrm>
            <a:off x="177800" y="1332610"/>
            <a:ext cx="2578100" cy="1015663"/>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68C5C7"/>
                </a:solidFill>
                <a:latin typeface="Arial"/>
                <a:ea typeface="Arial"/>
                <a:cs typeface="Arial"/>
                <a:sym typeface="Arial"/>
              </a:rPr>
              <a:t>CPHA Manager staff performance evaluation</a:t>
            </a:r>
            <a:endParaRPr b="1" i="0" sz="2000" u="none" cap="none" strike="noStrike">
              <a:solidFill>
                <a:srgbClr val="68C5C7"/>
              </a:solidFill>
              <a:latin typeface="Arial"/>
              <a:ea typeface="Arial"/>
              <a:cs typeface="Arial"/>
              <a:sym typeface="Arial"/>
            </a:endParaRPr>
          </a:p>
        </p:txBody>
      </p:sp>
      <p:sp>
        <p:nvSpPr>
          <p:cNvPr id="367" name="Google Shape;367;p32"/>
          <p:cNvSpPr/>
          <p:nvPr/>
        </p:nvSpPr>
        <p:spPr>
          <a:xfrm>
            <a:off x="257422" y="2531759"/>
            <a:ext cx="2434978" cy="2520280"/>
          </a:xfrm>
          <a:prstGeom prst="rect">
            <a:avLst/>
          </a:prstGeom>
          <a:solidFill>
            <a:srgbClr val="68C5C7"/>
          </a:solidFill>
          <a:ln cap="flat" cmpd="sng" w="12700">
            <a:solidFill>
              <a:srgbClr val="68C5C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Calibri"/>
              <a:ea typeface="Calibri"/>
              <a:cs typeface="Calibri"/>
              <a:sym typeface="Calibri"/>
            </a:endParaRPr>
          </a:p>
        </p:txBody>
      </p:sp>
      <p:sp>
        <p:nvSpPr>
          <p:cNvPr id="368" name="Google Shape;368;p32"/>
          <p:cNvSpPr txBox="1"/>
          <p:nvPr/>
        </p:nvSpPr>
        <p:spPr>
          <a:xfrm>
            <a:off x="533400" y="3149600"/>
            <a:ext cx="1993900" cy="147732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Manager staff performance evaluation</a:t>
            </a:r>
            <a:endParaRPr b="0" i="0" sz="1800" u="none" cap="none" strike="noStrike">
              <a:solidFill>
                <a:schemeClr val="lt1"/>
              </a:solidFill>
              <a:latin typeface="Calibri"/>
              <a:ea typeface="Calibri"/>
              <a:cs typeface="Calibri"/>
              <a:sym typeface="Calibri"/>
            </a:endParaRPr>
          </a:p>
        </p:txBody>
      </p:sp>
      <p:pic>
        <p:nvPicPr>
          <p:cNvPr id="369" name="Google Shape;369;p32"/>
          <p:cNvPicPr preferRelativeResize="0"/>
          <p:nvPr/>
        </p:nvPicPr>
        <p:blipFill>
          <a:blip r:embed="rId6">
            <a:alphaModFix/>
          </a:blip>
          <a:stretch>
            <a:fillRect/>
          </a:stretch>
        </p:blipFill>
        <p:spPr>
          <a:xfrm>
            <a:off x="2844800" y="2500673"/>
            <a:ext cx="9194801" cy="2877696"/>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4" name="Shape 374"/>
        <p:cNvGrpSpPr/>
        <p:nvPr/>
      </p:nvGrpSpPr>
      <p:grpSpPr>
        <a:xfrm>
          <a:off x="0" y="0"/>
          <a:ext cx="0" cy="0"/>
          <a:chOff x="0" y="0"/>
          <a:chExt cx="0" cy="0"/>
        </a:xfrm>
      </p:grpSpPr>
      <p:sp>
        <p:nvSpPr>
          <p:cNvPr id="375" name="Google Shape;375;p33"/>
          <p:cNvSpPr txBox="1"/>
          <p:nvPr>
            <p:ph type="ctrTitle"/>
          </p:nvPr>
        </p:nvSpPr>
        <p:spPr>
          <a:xfrm>
            <a:off x="3061391" y="924611"/>
            <a:ext cx="8485500" cy="8772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rgbClr val="0489C5"/>
              </a:buClr>
              <a:buSzPts val="5333"/>
              <a:buFont typeface="Calibri"/>
              <a:buNone/>
            </a:pPr>
            <a:r>
              <a:rPr lang="en-US" sz="4800">
                <a:solidFill>
                  <a:srgbClr val="0489C5"/>
                </a:solidFill>
              </a:rPr>
              <a:t>Tool 3 – Rating overview</a:t>
            </a:r>
            <a:endParaRPr sz="4800">
              <a:solidFill>
                <a:srgbClr val="0489C5"/>
              </a:solidFill>
            </a:endParaRPr>
          </a:p>
        </p:txBody>
      </p:sp>
      <p:pic>
        <p:nvPicPr>
          <p:cNvPr descr="Titelname.jpeg" id="376" name="Google Shape;376;p33"/>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377" name="Google Shape;377;p33"/>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378" name="Google Shape;378;p33"/>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379" name="Google Shape;379;p33"/>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380" name="Google Shape;380;p33"/>
          <p:cNvSpPr txBox="1"/>
          <p:nvPr/>
        </p:nvSpPr>
        <p:spPr>
          <a:xfrm>
            <a:off x="177801" y="324498"/>
            <a:ext cx="17283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6000"/>
              <a:buFont typeface="Arial"/>
              <a:buNone/>
            </a:pPr>
            <a:r>
              <a:rPr b="1" i="0" lang="en-US" sz="6000" u="none" cap="none" strike="noStrike">
                <a:solidFill>
                  <a:srgbClr val="68C5C7"/>
                </a:solidFill>
                <a:latin typeface="Arial Narrow"/>
                <a:ea typeface="Arial Narrow"/>
                <a:cs typeface="Arial Narrow"/>
                <a:sym typeface="Arial Narrow"/>
              </a:rPr>
              <a:t>0</a:t>
            </a:r>
            <a:r>
              <a:rPr b="1" lang="en-US" sz="6000">
                <a:solidFill>
                  <a:srgbClr val="68C5C7"/>
                </a:solidFill>
                <a:latin typeface="Arial Narrow"/>
                <a:ea typeface="Arial Narrow"/>
                <a:cs typeface="Arial Narrow"/>
                <a:sym typeface="Arial Narrow"/>
              </a:rPr>
              <a:t>3</a:t>
            </a:r>
            <a:endParaRPr b="1" i="0" sz="6000" u="none" cap="none" strike="noStrike">
              <a:solidFill>
                <a:srgbClr val="68C5C7"/>
              </a:solidFill>
              <a:latin typeface="Arial Narrow"/>
              <a:ea typeface="Arial Narrow"/>
              <a:cs typeface="Arial Narrow"/>
              <a:sym typeface="Arial Narrow"/>
            </a:endParaRPr>
          </a:p>
        </p:txBody>
      </p:sp>
      <p:cxnSp>
        <p:nvCxnSpPr>
          <p:cNvPr id="381" name="Google Shape;381;p33"/>
          <p:cNvCxnSpPr/>
          <p:nvPr/>
        </p:nvCxnSpPr>
        <p:spPr>
          <a:xfrm>
            <a:off x="254000" y="1252546"/>
            <a:ext cx="2438400" cy="0"/>
          </a:xfrm>
          <a:prstGeom prst="straightConnector1">
            <a:avLst/>
          </a:prstGeom>
          <a:noFill/>
          <a:ln cap="flat" cmpd="sng" w="28575">
            <a:solidFill>
              <a:srgbClr val="68C5C7"/>
            </a:solidFill>
            <a:prstDash val="solid"/>
            <a:miter lim="800000"/>
            <a:headEnd len="sm" w="sm" type="none"/>
            <a:tailEnd len="sm" w="sm" type="none"/>
          </a:ln>
        </p:spPr>
      </p:cxnSp>
      <p:sp>
        <p:nvSpPr>
          <p:cNvPr id="382" name="Google Shape;382;p33"/>
          <p:cNvSpPr txBox="1"/>
          <p:nvPr/>
        </p:nvSpPr>
        <p:spPr>
          <a:xfrm>
            <a:off x="177800" y="1332610"/>
            <a:ext cx="2578200" cy="1015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68C5C7"/>
                </a:solidFill>
                <a:latin typeface="Arial"/>
                <a:ea typeface="Arial"/>
                <a:cs typeface="Arial"/>
                <a:sym typeface="Arial"/>
              </a:rPr>
              <a:t>CPHA Manager staff performance evaluation</a:t>
            </a:r>
            <a:endParaRPr b="1" i="0" sz="2000" u="none" cap="none" strike="noStrike">
              <a:solidFill>
                <a:srgbClr val="68C5C7"/>
              </a:solidFill>
              <a:latin typeface="Arial"/>
              <a:ea typeface="Arial"/>
              <a:cs typeface="Arial"/>
              <a:sym typeface="Arial"/>
            </a:endParaRPr>
          </a:p>
        </p:txBody>
      </p:sp>
      <p:sp>
        <p:nvSpPr>
          <p:cNvPr id="383" name="Google Shape;383;p33"/>
          <p:cNvSpPr/>
          <p:nvPr/>
        </p:nvSpPr>
        <p:spPr>
          <a:xfrm>
            <a:off x="257422" y="2531759"/>
            <a:ext cx="2435100" cy="2520300"/>
          </a:xfrm>
          <a:prstGeom prst="rect">
            <a:avLst/>
          </a:prstGeom>
          <a:solidFill>
            <a:srgbClr val="68C5C7"/>
          </a:solidFill>
          <a:ln cap="flat" cmpd="sng" w="12700">
            <a:solidFill>
              <a:srgbClr val="68C5C7"/>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lt1"/>
              </a:solidFill>
              <a:latin typeface="Calibri"/>
              <a:ea typeface="Calibri"/>
              <a:cs typeface="Calibri"/>
              <a:sym typeface="Calibri"/>
            </a:endParaRPr>
          </a:p>
        </p:txBody>
      </p:sp>
      <p:sp>
        <p:nvSpPr>
          <p:cNvPr id="384" name="Google Shape;384;p33"/>
          <p:cNvSpPr txBox="1"/>
          <p:nvPr/>
        </p:nvSpPr>
        <p:spPr>
          <a:xfrm>
            <a:off x="533400" y="3149600"/>
            <a:ext cx="1993800" cy="14772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Tool &amp; Guidance 3:</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chemeClr val="lt1"/>
                </a:solidFill>
                <a:latin typeface="Calibri"/>
                <a:ea typeface="Calibri"/>
                <a:cs typeface="Calibri"/>
                <a:sym typeface="Calibri"/>
              </a:rPr>
              <a:t>CPHA CF Manager staff performance evaluation</a:t>
            </a:r>
            <a:endParaRPr b="0" i="0" sz="1800" u="none" cap="none" strike="noStrike">
              <a:solidFill>
                <a:schemeClr val="lt1"/>
              </a:solidFill>
              <a:latin typeface="Calibri"/>
              <a:ea typeface="Calibri"/>
              <a:cs typeface="Calibri"/>
              <a:sym typeface="Calibri"/>
            </a:endParaRPr>
          </a:p>
        </p:txBody>
      </p:sp>
      <p:pic>
        <p:nvPicPr>
          <p:cNvPr id="385" name="Google Shape;385;p33"/>
          <p:cNvPicPr preferRelativeResize="0"/>
          <p:nvPr/>
        </p:nvPicPr>
        <p:blipFill>
          <a:blip r:embed="rId6">
            <a:alphaModFix/>
          </a:blip>
          <a:stretch>
            <a:fillRect/>
          </a:stretch>
        </p:blipFill>
        <p:spPr>
          <a:xfrm>
            <a:off x="3496100" y="1954211"/>
            <a:ext cx="6692342" cy="4446589"/>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75"/>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15"/>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latin typeface="Helvetica Neue"/>
                <a:ea typeface="Helvetica Neue"/>
                <a:cs typeface="Helvetica Neue"/>
                <a:sym typeface="Helvetica Neue"/>
              </a:rPr>
              <a:t>Purpose</a:t>
            </a:r>
            <a:endParaRPr sz="5400">
              <a:solidFill>
                <a:srgbClr val="0489C5"/>
              </a:solidFill>
              <a:latin typeface="Helvetica Neue"/>
              <a:ea typeface="Helvetica Neue"/>
              <a:cs typeface="Helvetica Neue"/>
              <a:sym typeface="Helvetica Neue"/>
            </a:endParaRPr>
          </a:p>
        </p:txBody>
      </p:sp>
      <p:pic>
        <p:nvPicPr>
          <p:cNvPr descr="Titelname.jpeg" id="112" name="Google Shape;112;p15"/>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13" name="Google Shape;113;p15"/>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14" name="Google Shape;114;p15"/>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15" name="Google Shape;115;p15"/>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116" name="Google Shape;116;p15"/>
          <p:cNvSpPr txBox="1"/>
          <p:nvPr/>
        </p:nvSpPr>
        <p:spPr>
          <a:xfrm>
            <a:off x="769350" y="1071600"/>
            <a:ext cx="10983000" cy="47148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70000"/>
              </a:lnSpc>
              <a:spcBef>
                <a:spcPts val="0"/>
              </a:spcBef>
              <a:spcAft>
                <a:spcPts val="0"/>
              </a:spcAft>
              <a:buClr>
                <a:srgbClr val="000000"/>
              </a:buClr>
              <a:buSzPts val="2400"/>
              <a:buFont typeface="Arial"/>
              <a:buNone/>
            </a:pPr>
            <a:r>
              <a:t/>
            </a:r>
            <a:endParaRPr b="1" i="0" sz="2400" u="none" cap="none" strike="noStrike">
              <a:solidFill>
                <a:schemeClr val="dk1"/>
              </a:solidFill>
              <a:latin typeface="Helvetica Neue"/>
              <a:ea typeface="Helvetica Neue"/>
              <a:cs typeface="Helvetica Neue"/>
              <a:sym typeface="Helvetica Neue"/>
            </a:endParaRPr>
          </a:p>
          <a:p>
            <a:pPr indent="0" lvl="0" marL="0" marR="0" rtl="0" algn="l">
              <a:lnSpc>
                <a:spcPct val="70000"/>
              </a:lnSpc>
              <a:spcBef>
                <a:spcPts val="0"/>
              </a:spcBef>
              <a:spcAft>
                <a:spcPts val="0"/>
              </a:spcAft>
              <a:buClr>
                <a:srgbClr val="000000"/>
              </a:buClr>
              <a:buSzPts val="1800"/>
              <a:buFont typeface="Arial"/>
              <a:buNone/>
            </a:pPr>
            <a:r>
              <a:t/>
            </a:r>
            <a:endParaRPr b="0" i="0" sz="4100" u="none" cap="none" strike="noStrike">
              <a:solidFill>
                <a:schemeClr val="dk1"/>
              </a:solidFill>
              <a:latin typeface="Arial"/>
              <a:ea typeface="Arial"/>
              <a:cs typeface="Arial"/>
              <a:sym typeface="Arial"/>
            </a:endParaRPr>
          </a:p>
          <a:p>
            <a:pPr indent="-285750" lvl="0" marL="228600" marR="0" rtl="0" algn="l">
              <a:lnSpc>
                <a:spcPct val="70000"/>
              </a:lnSpc>
              <a:spcBef>
                <a:spcPts val="0"/>
              </a:spcBef>
              <a:spcAft>
                <a:spcPts val="0"/>
              </a:spcAft>
              <a:buClr>
                <a:schemeClr val="dk1"/>
              </a:buClr>
              <a:buSzPts val="3280"/>
              <a:buFont typeface="Arial"/>
              <a:buChar char="•"/>
            </a:pPr>
            <a:r>
              <a:rPr b="0" i="0" lang="en-US" sz="2700" u="none" cap="none" strike="noStrike">
                <a:solidFill>
                  <a:schemeClr val="dk1"/>
                </a:solidFill>
                <a:latin typeface="Arial"/>
                <a:ea typeface="Arial"/>
                <a:cs typeface="Arial"/>
                <a:sym typeface="Arial"/>
              </a:rPr>
              <a:t>It offers a set of technical and </a:t>
            </a:r>
            <a:r>
              <a:rPr lang="en-US" sz="2700">
                <a:solidFill>
                  <a:schemeClr val="dk1"/>
                </a:solidFill>
              </a:rPr>
              <a:t>c</a:t>
            </a:r>
            <a:r>
              <a:rPr b="0" i="0" lang="en-US" sz="2700" u="none" cap="none" strike="noStrike">
                <a:solidFill>
                  <a:schemeClr val="dk1"/>
                </a:solidFill>
                <a:latin typeface="Arial"/>
                <a:ea typeface="Arial"/>
                <a:cs typeface="Arial"/>
                <a:sym typeface="Arial"/>
              </a:rPr>
              <a:t>ore </a:t>
            </a:r>
            <a:r>
              <a:rPr lang="en-US" sz="2700">
                <a:solidFill>
                  <a:schemeClr val="dk1"/>
                </a:solidFill>
              </a:rPr>
              <a:t>h</a:t>
            </a:r>
            <a:r>
              <a:rPr b="0" i="0" lang="en-US" sz="2700" u="none" cap="none" strike="noStrike">
                <a:solidFill>
                  <a:schemeClr val="dk1"/>
                </a:solidFill>
                <a:latin typeface="Arial"/>
                <a:ea typeface="Arial"/>
                <a:cs typeface="Arial"/>
                <a:sym typeface="Arial"/>
              </a:rPr>
              <a:t>umanitarian competencies that describe expected standards of performance applicable to all CP roles</a:t>
            </a:r>
            <a:endParaRPr sz="2300"/>
          </a:p>
          <a:p>
            <a:pPr indent="-228600" lvl="0" marL="228600" marR="0" rtl="0" algn="l">
              <a:lnSpc>
                <a:spcPct val="70000"/>
              </a:lnSpc>
              <a:spcBef>
                <a:spcPts val="0"/>
              </a:spcBef>
              <a:spcAft>
                <a:spcPts val="0"/>
              </a:spcAft>
              <a:buNone/>
            </a:pPr>
            <a:r>
              <a:t/>
            </a:r>
            <a:endParaRPr b="0" i="0" sz="2700" u="none" cap="none" strike="noStrike">
              <a:solidFill>
                <a:schemeClr val="dk1"/>
              </a:solidFill>
              <a:latin typeface="Arial"/>
              <a:ea typeface="Arial"/>
              <a:cs typeface="Arial"/>
              <a:sym typeface="Arial"/>
            </a:endParaRPr>
          </a:p>
          <a:p>
            <a:pPr indent="0" lvl="0" marL="0" marR="0" rtl="0" algn="l">
              <a:lnSpc>
                <a:spcPct val="70000"/>
              </a:lnSpc>
              <a:spcBef>
                <a:spcPts val="0"/>
              </a:spcBef>
              <a:spcAft>
                <a:spcPts val="0"/>
              </a:spcAft>
              <a:buClr>
                <a:srgbClr val="000000"/>
              </a:buClr>
              <a:buSzPts val="1800"/>
              <a:buFont typeface="Arial"/>
              <a:buNone/>
            </a:pPr>
            <a:r>
              <a:t/>
            </a:r>
            <a:endParaRPr b="0" i="0" sz="2700" u="none" cap="none" strike="noStrike">
              <a:solidFill>
                <a:schemeClr val="dk1"/>
              </a:solidFill>
              <a:latin typeface="Arial"/>
              <a:ea typeface="Arial"/>
              <a:cs typeface="Arial"/>
              <a:sym typeface="Arial"/>
            </a:endParaRPr>
          </a:p>
          <a:p>
            <a:pPr indent="0" lvl="0" marL="0" marR="0" rtl="0" algn="l">
              <a:lnSpc>
                <a:spcPct val="70000"/>
              </a:lnSpc>
              <a:spcBef>
                <a:spcPts val="0"/>
              </a:spcBef>
              <a:spcAft>
                <a:spcPts val="0"/>
              </a:spcAft>
              <a:buClr>
                <a:schemeClr val="dk1"/>
              </a:buClr>
              <a:buSzPts val="2380"/>
              <a:buFont typeface="Arial"/>
              <a:buNone/>
            </a:pPr>
            <a:r>
              <a:t/>
            </a:r>
            <a:endParaRPr b="0" i="0" sz="2700" u="none" cap="none" strike="noStrike">
              <a:solidFill>
                <a:schemeClr val="dk1"/>
              </a:solidFill>
              <a:latin typeface="Arial"/>
              <a:ea typeface="Arial"/>
              <a:cs typeface="Arial"/>
              <a:sym typeface="Arial"/>
            </a:endParaRPr>
          </a:p>
          <a:p>
            <a:pPr indent="-285750" lvl="0" marL="228600" marR="0" rtl="0" algn="l">
              <a:lnSpc>
                <a:spcPct val="70000"/>
              </a:lnSpc>
              <a:spcBef>
                <a:spcPts val="0"/>
              </a:spcBef>
              <a:spcAft>
                <a:spcPts val="0"/>
              </a:spcAft>
              <a:buClr>
                <a:schemeClr val="dk1"/>
              </a:buClr>
              <a:buSzPts val="3280"/>
              <a:buFont typeface="Arial"/>
              <a:buChar char="•"/>
            </a:pPr>
            <a:r>
              <a:rPr b="0" i="0" lang="en-US" sz="2700" u="none" cap="none" strike="noStrike">
                <a:solidFill>
                  <a:schemeClr val="dk1"/>
                </a:solidFill>
                <a:latin typeface="Arial"/>
                <a:ea typeface="Arial"/>
                <a:cs typeface="Arial"/>
                <a:sym typeface="Arial"/>
              </a:rPr>
              <a:t>Informs staff recruitment, learning and professional development, and response and recovery programming </a:t>
            </a:r>
            <a:endParaRPr sz="2300"/>
          </a:p>
          <a:p>
            <a:pPr indent="-228600" lvl="0" marL="228600" marR="0" rtl="0" algn="l">
              <a:lnSpc>
                <a:spcPct val="70000"/>
              </a:lnSpc>
              <a:spcBef>
                <a:spcPts val="0"/>
              </a:spcBef>
              <a:spcAft>
                <a:spcPts val="0"/>
              </a:spcAft>
              <a:buNone/>
            </a:pPr>
            <a:r>
              <a:t/>
            </a:r>
            <a:endParaRPr b="0" i="0" sz="2700" u="none" cap="none" strike="noStrike">
              <a:solidFill>
                <a:schemeClr val="dk1"/>
              </a:solidFill>
              <a:latin typeface="Arial"/>
              <a:ea typeface="Arial"/>
              <a:cs typeface="Arial"/>
              <a:sym typeface="Arial"/>
            </a:endParaRPr>
          </a:p>
          <a:p>
            <a:pPr indent="0" lvl="0" marL="0" marR="0" rtl="0" algn="l">
              <a:lnSpc>
                <a:spcPct val="70000"/>
              </a:lnSpc>
              <a:spcBef>
                <a:spcPts val="0"/>
              </a:spcBef>
              <a:spcAft>
                <a:spcPts val="0"/>
              </a:spcAft>
              <a:buClr>
                <a:schemeClr val="dk1"/>
              </a:buClr>
              <a:buSzPts val="2380"/>
              <a:buFont typeface="Arial"/>
              <a:buNone/>
            </a:pPr>
            <a:r>
              <a:t/>
            </a:r>
            <a:endParaRPr b="0" i="0" sz="2700" u="none" cap="none" strike="noStrike">
              <a:solidFill>
                <a:schemeClr val="dk1"/>
              </a:solidFill>
              <a:latin typeface="Arial"/>
              <a:ea typeface="Arial"/>
              <a:cs typeface="Arial"/>
              <a:sym typeface="Arial"/>
            </a:endParaRPr>
          </a:p>
          <a:p>
            <a:pPr indent="0" lvl="0" marL="0" marR="0" rtl="0" algn="l">
              <a:lnSpc>
                <a:spcPct val="70000"/>
              </a:lnSpc>
              <a:spcBef>
                <a:spcPts val="0"/>
              </a:spcBef>
              <a:spcAft>
                <a:spcPts val="0"/>
              </a:spcAft>
              <a:buClr>
                <a:schemeClr val="dk1"/>
              </a:buClr>
              <a:buSzPts val="2380"/>
              <a:buFont typeface="Arial"/>
              <a:buNone/>
            </a:pPr>
            <a:r>
              <a:t/>
            </a:r>
            <a:endParaRPr b="0" i="0" sz="2700" u="none" cap="none" strike="noStrike">
              <a:solidFill>
                <a:schemeClr val="dk1"/>
              </a:solidFill>
              <a:latin typeface="Arial"/>
              <a:ea typeface="Arial"/>
              <a:cs typeface="Arial"/>
              <a:sym typeface="Arial"/>
            </a:endParaRPr>
          </a:p>
          <a:p>
            <a:pPr indent="-285750" lvl="0" marL="228600" marR="0" rtl="0" algn="l">
              <a:lnSpc>
                <a:spcPct val="70000"/>
              </a:lnSpc>
              <a:spcBef>
                <a:spcPts val="0"/>
              </a:spcBef>
              <a:spcAft>
                <a:spcPts val="0"/>
              </a:spcAft>
              <a:buClr>
                <a:schemeClr val="dk1"/>
              </a:buClr>
              <a:buSzPts val="3280"/>
              <a:buFont typeface="Arial"/>
              <a:buChar char="•"/>
            </a:pPr>
            <a:r>
              <a:rPr b="0" i="0" lang="en-US" sz="2700" u="none" cap="none" strike="noStrike">
                <a:solidFill>
                  <a:schemeClr val="dk1"/>
                </a:solidFill>
                <a:latin typeface="Arial"/>
                <a:ea typeface="Arial"/>
                <a:cs typeface="Arial"/>
                <a:sym typeface="Arial"/>
              </a:rPr>
              <a:t>Is transferable across people, countries and cultures</a:t>
            </a:r>
            <a:endParaRPr b="0" i="0" sz="2700" u="none" cap="none" strike="noStrike">
              <a:solidFill>
                <a:srgbClr val="000000"/>
              </a:solidFill>
              <a:latin typeface="Arial"/>
              <a:ea typeface="Arial"/>
              <a:cs typeface="Arial"/>
              <a:sym typeface="Arial"/>
            </a:endParaRPr>
          </a:p>
          <a:p>
            <a:pPr indent="-77470" lvl="0" marL="228600" marR="0" rtl="0" algn="l">
              <a:lnSpc>
                <a:spcPct val="70000"/>
              </a:lnSpc>
              <a:spcBef>
                <a:spcPts val="0"/>
              </a:spcBef>
              <a:spcAft>
                <a:spcPts val="0"/>
              </a:spcAft>
              <a:buClr>
                <a:schemeClr val="dk1"/>
              </a:buClr>
              <a:buSzPts val="2380"/>
              <a:buFont typeface="Arial"/>
              <a:buNone/>
            </a:pPr>
            <a:r>
              <a:t/>
            </a:r>
            <a:endParaRPr b="0" i="0" sz="1800" u="none" cap="none" strike="noStrike">
              <a:solidFill>
                <a:schemeClr val="dk1"/>
              </a:solidFill>
              <a:latin typeface="Arial"/>
              <a:ea typeface="Arial"/>
              <a:cs typeface="Arial"/>
              <a:sym typeface="Arial"/>
            </a:endParaRPr>
          </a:p>
          <a:p>
            <a:pPr indent="-77470" lvl="0" marL="228600" marR="0" rtl="0" algn="l">
              <a:lnSpc>
                <a:spcPct val="70000"/>
              </a:lnSpc>
              <a:spcBef>
                <a:spcPts val="0"/>
              </a:spcBef>
              <a:spcAft>
                <a:spcPts val="0"/>
              </a:spcAft>
              <a:buClr>
                <a:schemeClr val="dk1"/>
              </a:buClr>
              <a:buSzPts val="2380"/>
              <a:buFont typeface="Arial"/>
              <a:buNone/>
            </a:pPr>
            <a:r>
              <a:t/>
            </a:r>
            <a:endParaRPr b="0" i="0" sz="1600" u="none" cap="none" strike="noStrike">
              <a:solidFill>
                <a:schemeClr val="dk1"/>
              </a:solidFill>
              <a:latin typeface="Helvetica Neue"/>
              <a:ea typeface="Helvetica Neue"/>
              <a:cs typeface="Helvetica Neue"/>
              <a:sym typeface="Helvetica Neue"/>
            </a:endParaRPr>
          </a:p>
          <a:p>
            <a:pPr indent="-77470" lvl="0" marL="228600" marR="0" rtl="0" algn="l">
              <a:lnSpc>
                <a:spcPct val="70000"/>
              </a:lnSpc>
              <a:spcBef>
                <a:spcPts val="0"/>
              </a:spcBef>
              <a:spcAft>
                <a:spcPts val="0"/>
              </a:spcAft>
              <a:buClr>
                <a:schemeClr val="dk1"/>
              </a:buClr>
              <a:buSzPts val="2380"/>
              <a:buFont typeface="Arial"/>
              <a:buNone/>
            </a:pPr>
            <a:r>
              <a:t/>
            </a:r>
            <a:endParaRPr b="0" i="0" sz="1600" u="none" cap="none" strike="noStrike">
              <a:solidFill>
                <a:schemeClr val="dk1"/>
              </a:solidFill>
              <a:latin typeface="Helvetica Neue"/>
              <a:ea typeface="Helvetica Neue"/>
              <a:cs typeface="Helvetica Neue"/>
              <a:sym typeface="Helvetica Neue"/>
            </a:endParaRPr>
          </a:p>
          <a:p>
            <a:pPr indent="-77470" lvl="0" marL="228600" marR="0" rtl="0" algn="l">
              <a:lnSpc>
                <a:spcPct val="70000"/>
              </a:lnSpc>
              <a:spcBef>
                <a:spcPts val="0"/>
              </a:spcBef>
              <a:spcAft>
                <a:spcPts val="0"/>
              </a:spcAft>
              <a:buClr>
                <a:schemeClr val="dk1"/>
              </a:buClr>
              <a:buSzPts val="2380"/>
              <a:buFont typeface="Arial"/>
              <a:buNone/>
            </a:pPr>
            <a:r>
              <a:t/>
            </a:r>
            <a:endParaRPr b="0" i="0" sz="1600" u="none" cap="none" strike="noStrike">
              <a:solidFill>
                <a:schemeClr val="dk1"/>
              </a:solidFill>
              <a:latin typeface="Helvetica Neue"/>
              <a:ea typeface="Helvetica Neue"/>
              <a:cs typeface="Helvetica Neue"/>
              <a:sym typeface="Helvetica Neue"/>
            </a:endParaRPr>
          </a:p>
          <a:p>
            <a:pPr indent="-77470" lvl="0" marL="228600" marR="0" rtl="0" algn="l">
              <a:lnSpc>
                <a:spcPct val="70000"/>
              </a:lnSpc>
              <a:spcBef>
                <a:spcPts val="0"/>
              </a:spcBef>
              <a:spcAft>
                <a:spcPts val="0"/>
              </a:spcAft>
              <a:buClr>
                <a:schemeClr val="dk1"/>
              </a:buClr>
              <a:buSzPts val="2380"/>
              <a:buFont typeface="Arial"/>
              <a:buNone/>
            </a:pPr>
            <a:r>
              <a:t/>
            </a:r>
            <a:endParaRPr b="0" i="0" sz="1600" u="none" cap="none" strike="noStrike">
              <a:solidFill>
                <a:schemeClr val="dk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sp>
        <p:nvSpPr>
          <p:cNvPr id="122" name="Google Shape;122;p16"/>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latin typeface="Helvetica Neue"/>
                <a:ea typeface="Helvetica Neue"/>
                <a:cs typeface="Helvetica Neue"/>
                <a:sym typeface="Helvetica Neue"/>
              </a:rPr>
              <a:t>A Living Document</a:t>
            </a:r>
            <a:endParaRPr sz="5400">
              <a:solidFill>
                <a:srgbClr val="0489C5"/>
              </a:solidFill>
              <a:latin typeface="Helvetica Neue"/>
              <a:ea typeface="Helvetica Neue"/>
              <a:cs typeface="Helvetica Neue"/>
              <a:sym typeface="Helvetica Neue"/>
            </a:endParaRPr>
          </a:p>
        </p:txBody>
      </p:sp>
      <p:pic>
        <p:nvPicPr>
          <p:cNvPr descr="Titelname.jpeg" id="123" name="Google Shape;123;p16"/>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24" name="Google Shape;124;p16"/>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25" name="Google Shape;125;p16"/>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26" name="Google Shape;126;p16"/>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127" name="Google Shape;127;p16"/>
          <p:cNvSpPr txBox="1"/>
          <p:nvPr/>
        </p:nvSpPr>
        <p:spPr>
          <a:xfrm>
            <a:off x="784675" y="1572838"/>
            <a:ext cx="10624500" cy="4647900"/>
          </a:xfrm>
          <a:prstGeom prst="rect">
            <a:avLst/>
          </a:prstGeom>
          <a:noFill/>
          <a:ln>
            <a:noFill/>
          </a:ln>
        </p:spPr>
        <p:txBody>
          <a:bodyPr anchorCtr="0" anchor="t" bIns="45700" lIns="91425" spcFirstLastPara="1" rIns="91425" wrap="square" tIns="45700">
            <a:normAutofit lnSpcReduction="20000"/>
          </a:bodyPr>
          <a:lstStyle/>
          <a:p>
            <a:pPr indent="-228600" lvl="0" marL="228600" marR="0" rtl="0" algn="l">
              <a:lnSpc>
                <a:spcPct val="60000"/>
              </a:lnSpc>
              <a:spcBef>
                <a:spcPts val="0"/>
              </a:spcBef>
              <a:spcAft>
                <a:spcPts val="0"/>
              </a:spcAft>
              <a:buNone/>
            </a:pPr>
            <a:r>
              <a:rPr b="1" i="0" lang="en-US" sz="2400" u="none" cap="none" strike="noStrike">
                <a:solidFill>
                  <a:schemeClr val="dk1"/>
                </a:solidFill>
                <a:latin typeface="Helvetica Neue"/>
                <a:ea typeface="Helvetica Neue"/>
                <a:cs typeface="Helvetica Neue"/>
                <a:sym typeface="Helvetica Neue"/>
              </a:rPr>
              <a:t>          </a:t>
            </a:r>
            <a:r>
              <a:rPr b="1" i="0" lang="en-US" sz="3100" u="none" cap="none" strike="noStrike">
                <a:solidFill>
                  <a:schemeClr val="dk1"/>
                </a:solidFill>
                <a:latin typeface="Helvetica Neue"/>
                <a:ea typeface="Helvetica Neue"/>
                <a:cs typeface="Helvetica Neue"/>
                <a:sym typeface="Helvetica Neue"/>
              </a:rPr>
              <a:t>                       </a:t>
            </a:r>
            <a:endParaRPr sz="2100"/>
          </a:p>
          <a:p>
            <a:pPr indent="-228600" lvl="0" marL="228600" marR="0" rtl="0" algn="l">
              <a:lnSpc>
                <a:spcPct val="60000"/>
              </a:lnSpc>
              <a:spcBef>
                <a:spcPts val="0"/>
              </a:spcBef>
              <a:spcAft>
                <a:spcPts val="0"/>
              </a:spcAft>
              <a:buNone/>
            </a:pPr>
            <a:r>
              <a:t/>
            </a:r>
            <a:endParaRPr b="1" i="0" sz="3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None/>
            </a:pPr>
            <a:r>
              <a:t/>
            </a:r>
            <a:endParaRPr b="1" i="0" sz="3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None/>
            </a:pPr>
            <a:r>
              <a:rPr b="1" i="0" lang="en-US" sz="3100" u="none" cap="none" strike="noStrike">
                <a:solidFill>
                  <a:schemeClr val="dk1"/>
                </a:solidFill>
                <a:latin typeface="Helvetica Neue"/>
                <a:ea typeface="Helvetica Neue"/>
                <a:cs typeface="Helvetica Neue"/>
                <a:sym typeface="Helvetica Neue"/>
              </a:rPr>
              <a:t>Please consider the following questions:</a:t>
            </a:r>
            <a:endParaRPr sz="2100"/>
          </a:p>
          <a:p>
            <a:pPr indent="-228600" lvl="0" marL="228600" marR="0" rtl="0" algn="l">
              <a:lnSpc>
                <a:spcPct val="60000"/>
              </a:lnSpc>
              <a:spcBef>
                <a:spcPts val="0"/>
              </a:spcBef>
              <a:spcAft>
                <a:spcPts val="0"/>
              </a:spcAft>
              <a:buNone/>
            </a:pPr>
            <a:r>
              <a:t/>
            </a:r>
            <a:endParaRPr b="1" i="0" sz="3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None/>
            </a:pPr>
            <a:r>
              <a:t/>
            </a:r>
            <a:endParaRPr b="0" i="0" sz="2500" u="none" cap="none" strike="noStrike">
              <a:solidFill>
                <a:schemeClr val="dk1"/>
              </a:solidFill>
              <a:latin typeface="Helvetica Neue"/>
              <a:ea typeface="Helvetica Neue"/>
              <a:cs typeface="Helvetica Neue"/>
              <a:sym typeface="Helvetica Neue"/>
            </a:endParaRPr>
          </a:p>
          <a:p>
            <a:pPr indent="-228600" lvl="0" marL="342900" marR="0" rtl="0" algn="l">
              <a:lnSpc>
                <a:spcPct val="60000"/>
              </a:lnSpc>
              <a:spcBef>
                <a:spcPts val="0"/>
              </a:spcBef>
              <a:spcAft>
                <a:spcPts val="0"/>
              </a:spcAft>
              <a:buClr>
                <a:srgbClr val="000000"/>
              </a:buClr>
              <a:buSzPts val="1800"/>
              <a:buFont typeface="Arial"/>
              <a:buNone/>
            </a:pPr>
            <a:r>
              <a:t/>
            </a:r>
            <a:endParaRPr b="0" i="0" sz="2500" u="none" cap="none" strike="noStrike">
              <a:solidFill>
                <a:schemeClr val="dk1"/>
              </a:solidFill>
              <a:latin typeface="Helvetica Neue"/>
              <a:ea typeface="Helvetica Neue"/>
              <a:cs typeface="Helvetica Neue"/>
              <a:sym typeface="Helvetica Neue"/>
            </a:endParaRPr>
          </a:p>
          <a:p>
            <a:pPr indent="-387350" lvl="0" marL="342900" marR="0" rtl="0" algn="l">
              <a:lnSpc>
                <a:spcPct val="60000"/>
              </a:lnSpc>
              <a:spcBef>
                <a:spcPts val="0"/>
              </a:spcBef>
              <a:spcAft>
                <a:spcPts val="0"/>
              </a:spcAft>
              <a:buClr>
                <a:srgbClr val="000000"/>
              </a:buClr>
              <a:buSzPts val="2500"/>
              <a:buFont typeface="Arial"/>
              <a:buAutoNum type="arabicPeriod"/>
            </a:pPr>
            <a:r>
              <a:rPr b="0" i="0" lang="en-US" sz="2500" u="none" cap="none" strike="noStrike">
                <a:solidFill>
                  <a:schemeClr val="dk1"/>
                </a:solidFill>
                <a:latin typeface="Helvetica Neue"/>
                <a:ea typeface="Helvetica Neue"/>
                <a:cs typeface="Helvetica Neue"/>
                <a:sym typeface="Helvetica Neue"/>
              </a:rPr>
              <a:t>For what purposes have you used the CPHA competency framework?</a:t>
            </a:r>
            <a:endParaRPr sz="2100"/>
          </a:p>
          <a:p>
            <a:pPr indent="-342900" lvl="0" marL="342900" marR="0" rtl="0" algn="l">
              <a:lnSpc>
                <a:spcPct val="90000"/>
              </a:lnSpc>
              <a:spcBef>
                <a:spcPts val="0"/>
              </a:spcBef>
              <a:spcAft>
                <a:spcPts val="0"/>
              </a:spcAft>
              <a:buNone/>
            </a:pPr>
            <a:r>
              <a:t/>
            </a:r>
            <a:endParaRPr b="0" i="0" sz="2500" u="none" cap="none" strike="noStrike">
              <a:solidFill>
                <a:srgbClr val="000000"/>
              </a:solidFill>
              <a:latin typeface="Helvetica Neue"/>
              <a:ea typeface="Helvetica Neue"/>
              <a:cs typeface="Helvetica Neue"/>
              <a:sym typeface="Helvetica Neue"/>
            </a:endParaRPr>
          </a:p>
          <a:p>
            <a:pPr indent="-387350" lvl="0" marL="342900" marR="0" rtl="0" algn="l">
              <a:lnSpc>
                <a:spcPct val="90000"/>
              </a:lnSpc>
              <a:spcBef>
                <a:spcPts val="0"/>
              </a:spcBef>
              <a:spcAft>
                <a:spcPts val="0"/>
              </a:spcAft>
              <a:buClr>
                <a:schemeClr val="dk1"/>
              </a:buClr>
              <a:buSzPts val="2500"/>
              <a:buFont typeface="Arial"/>
              <a:buAutoNum type="arabicPeriod"/>
            </a:pPr>
            <a:r>
              <a:rPr b="0" i="0" lang="en-US" sz="2500" u="none" cap="none" strike="noStrike">
                <a:solidFill>
                  <a:schemeClr val="dk1"/>
                </a:solidFill>
                <a:latin typeface="Helvetica Neue"/>
                <a:ea typeface="Helvetica Neue"/>
                <a:cs typeface="Helvetica Neue"/>
                <a:sym typeface="Helvetica Neue"/>
              </a:rPr>
              <a:t>Which parts of the framework were most relevant to your work?</a:t>
            </a:r>
            <a:endParaRPr sz="2100"/>
          </a:p>
          <a:p>
            <a:pPr indent="-228600" lvl="0" marL="342900" marR="0" rtl="0" algn="l">
              <a:lnSpc>
                <a:spcPct val="90000"/>
              </a:lnSpc>
              <a:spcBef>
                <a:spcPts val="0"/>
              </a:spcBef>
              <a:spcAft>
                <a:spcPts val="0"/>
              </a:spcAft>
              <a:buClr>
                <a:schemeClr val="dk1"/>
              </a:buClr>
              <a:buSzPts val="1800"/>
              <a:buFont typeface="Arial"/>
              <a:buNone/>
            </a:pPr>
            <a:r>
              <a:t/>
            </a:r>
            <a:endParaRPr b="0" i="0" sz="2500" u="none" cap="none" strike="noStrike">
              <a:solidFill>
                <a:srgbClr val="000000"/>
              </a:solidFill>
              <a:latin typeface="Helvetica Neue"/>
              <a:ea typeface="Helvetica Neue"/>
              <a:cs typeface="Helvetica Neue"/>
              <a:sym typeface="Helvetica Neue"/>
            </a:endParaRPr>
          </a:p>
          <a:p>
            <a:pPr indent="-387350" lvl="0" marL="342900" marR="0" rtl="0" algn="l">
              <a:lnSpc>
                <a:spcPct val="90000"/>
              </a:lnSpc>
              <a:spcBef>
                <a:spcPts val="0"/>
              </a:spcBef>
              <a:spcAft>
                <a:spcPts val="0"/>
              </a:spcAft>
              <a:buClr>
                <a:schemeClr val="dk1"/>
              </a:buClr>
              <a:buSzPts val="2500"/>
              <a:buFont typeface="Arial"/>
              <a:buAutoNum type="arabicPeriod"/>
            </a:pPr>
            <a:r>
              <a:rPr b="0" i="0" lang="en-US" sz="2500" u="none" cap="none" strike="noStrike">
                <a:solidFill>
                  <a:schemeClr val="dk1"/>
                </a:solidFill>
                <a:latin typeface="Helvetica Neue"/>
                <a:ea typeface="Helvetica Neue"/>
                <a:cs typeface="Helvetica Neue"/>
                <a:sym typeface="Helvetica Neue"/>
              </a:rPr>
              <a:t>In using the framework, what worked well?</a:t>
            </a:r>
            <a:endParaRPr sz="2100"/>
          </a:p>
          <a:p>
            <a:pPr indent="-228600" lvl="0" marL="342900" marR="0" rtl="0" algn="l">
              <a:lnSpc>
                <a:spcPct val="90000"/>
              </a:lnSpc>
              <a:spcBef>
                <a:spcPts val="0"/>
              </a:spcBef>
              <a:spcAft>
                <a:spcPts val="0"/>
              </a:spcAft>
              <a:buClr>
                <a:schemeClr val="dk1"/>
              </a:buClr>
              <a:buSzPts val="1800"/>
              <a:buFont typeface="Arial"/>
              <a:buNone/>
            </a:pPr>
            <a:r>
              <a:t/>
            </a:r>
            <a:endParaRPr b="0" i="0" sz="2500" u="none" cap="none" strike="noStrike">
              <a:solidFill>
                <a:srgbClr val="000000"/>
              </a:solidFill>
              <a:latin typeface="Helvetica Neue"/>
              <a:ea typeface="Helvetica Neue"/>
              <a:cs typeface="Helvetica Neue"/>
              <a:sym typeface="Helvetica Neue"/>
            </a:endParaRPr>
          </a:p>
          <a:p>
            <a:pPr indent="-387350" lvl="0" marL="342900" marR="0" rtl="0" algn="l">
              <a:lnSpc>
                <a:spcPct val="90000"/>
              </a:lnSpc>
              <a:spcBef>
                <a:spcPts val="0"/>
              </a:spcBef>
              <a:spcAft>
                <a:spcPts val="0"/>
              </a:spcAft>
              <a:buClr>
                <a:schemeClr val="dk1"/>
              </a:buClr>
              <a:buSzPts val="2500"/>
              <a:buFont typeface="Arial"/>
              <a:buAutoNum type="arabicPeriod"/>
            </a:pPr>
            <a:r>
              <a:rPr b="0" i="0" lang="en-US" sz="2500" u="none" cap="none" strike="noStrike">
                <a:solidFill>
                  <a:schemeClr val="dk1"/>
                </a:solidFill>
                <a:latin typeface="Helvetica Neue"/>
                <a:ea typeface="Helvetica Neue"/>
                <a:cs typeface="Helvetica Neue"/>
                <a:sym typeface="Helvetica Neue"/>
              </a:rPr>
              <a:t>Likewise, what was challenging about using the framework?</a:t>
            </a:r>
            <a:endParaRPr sz="2100"/>
          </a:p>
          <a:p>
            <a:pPr indent="-342900" lvl="0" marL="342900" marR="0" rtl="0" algn="l">
              <a:lnSpc>
                <a:spcPct val="90000"/>
              </a:lnSpc>
              <a:spcBef>
                <a:spcPts val="0"/>
              </a:spcBef>
              <a:spcAft>
                <a:spcPts val="0"/>
              </a:spcAft>
              <a:buNone/>
            </a:pPr>
            <a:r>
              <a:rPr b="0" i="0" lang="en-US" sz="2500" u="none" cap="none" strike="noStrike">
                <a:solidFill>
                  <a:schemeClr val="dk1"/>
                </a:solidFill>
                <a:latin typeface="Helvetica Neue"/>
                <a:ea typeface="Helvetica Neue"/>
                <a:cs typeface="Helvetica Neue"/>
                <a:sym typeface="Helvetica Neue"/>
              </a:rPr>
              <a:t> </a:t>
            </a:r>
            <a:endParaRPr b="0" i="0" sz="2500" u="none" cap="none" strike="noStrike">
              <a:solidFill>
                <a:srgbClr val="000000"/>
              </a:solidFill>
              <a:latin typeface="Helvetica Neue"/>
              <a:ea typeface="Helvetica Neue"/>
              <a:cs typeface="Helvetica Neue"/>
              <a:sym typeface="Helvetica Neue"/>
            </a:endParaRPr>
          </a:p>
          <a:p>
            <a:pPr indent="-342900" lvl="0" marL="342900" marR="0" rtl="0" algn="l">
              <a:lnSpc>
                <a:spcPct val="90000"/>
              </a:lnSpc>
              <a:spcBef>
                <a:spcPts val="0"/>
              </a:spcBef>
              <a:spcAft>
                <a:spcPts val="0"/>
              </a:spcAft>
              <a:buNone/>
            </a:pPr>
            <a:r>
              <a:rPr b="0" i="0" lang="en-US" sz="2500" u="none" cap="none" strike="noStrike">
                <a:solidFill>
                  <a:schemeClr val="dk1"/>
                </a:solidFill>
                <a:latin typeface="Helvetica Neue"/>
                <a:ea typeface="Helvetica Neue"/>
                <a:cs typeface="Helvetica Neue"/>
                <a:sym typeface="Helvetica Neue"/>
              </a:rPr>
              <a:t>5.  Any overall feedback on content, terminology, language or layout?</a:t>
            </a:r>
            <a:endParaRPr b="0" i="0" sz="25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228600" lvl="0" marL="228600" marR="0" rtl="0" algn="l">
              <a:lnSpc>
                <a:spcPct val="6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228600" lvl="0" marL="228600" marR="0" rtl="0" algn="l">
              <a:lnSpc>
                <a:spcPct val="6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228600" lvl="0" marL="228600" marR="0" rtl="0" algn="l">
              <a:lnSpc>
                <a:spcPct val="60000"/>
              </a:lnSpc>
              <a:spcBef>
                <a:spcPts val="0"/>
              </a:spcBef>
              <a:spcAft>
                <a:spcPts val="0"/>
              </a:spcAft>
              <a:buClr>
                <a:srgbClr val="000000"/>
              </a:buClr>
              <a:buSzPts val="1800"/>
              <a:buFont typeface="Arial"/>
              <a:buNone/>
            </a:pPr>
            <a:r>
              <a:t/>
            </a:r>
            <a:endParaRPr b="1" i="0" sz="1800" u="none" cap="none" strike="noStrike">
              <a:solidFill>
                <a:schemeClr val="dk1"/>
              </a:solidFill>
              <a:latin typeface="Calibri"/>
              <a:ea typeface="Calibri"/>
              <a:cs typeface="Calibri"/>
              <a:sym typeface="Calibri"/>
            </a:endParaRPr>
          </a:p>
          <a:p>
            <a:pPr indent="-228600" lvl="0" marL="228600" marR="0" rtl="0" algn="l">
              <a:lnSpc>
                <a:spcPct val="6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77470" lvl="0" marL="228600" marR="0" rtl="0" algn="l">
              <a:lnSpc>
                <a:spcPct val="60000"/>
              </a:lnSpc>
              <a:spcBef>
                <a:spcPts val="0"/>
              </a:spcBef>
              <a:spcAft>
                <a:spcPts val="0"/>
              </a:spcAft>
              <a:buClr>
                <a:schemeClr val="dk1"/>
              </a:buClr>
              <a:buSzPts val="2380"/>
              <a:buFont typeface="Arial"/>
              <a:buNone/>
            </a:pPr>
            <a:r>
              <a:t/>
            </a:r>
            <a:endParaRPr b="0" i="0" sz="1800" u="none" cap="none" strike="noStrike">
              <a:solidFill>
                <a:schemeClr val="dk1"/>
              </a:solidFill>
              <a:latin typeface="Calibri"/>
              <a:ea typeface="Calibri"/>
              <a:cs typeface="Calibri"/>
              <a:sym typeface="Calibri"/>
            </a:endParaRPr>
          </a:p>
          <a:p>
            <a:pPr indent="-77470" lvl="0" marL="228600" marR="0" rtl="0" algn="l">
              <a:lnSpc>
                <a:spcPct val="60000"/>
              </a:lnSpc>
              <a:spcBef>
                <a:spcPts val="0"/>
              </a:spcBef>
              <a:spcAft>
                <a:spcPts val="0"/>
              </a:spcAft>
              <a:buClr>
                <a:schemeClr val="dk1"/>
              </a:buClr>
              <a:buSzPts val="2380"/>
              <a:buFont typeface="Arial"/>
              <a:buNone/>
            </a:pPr>
            <a:r>
              <a:t/>
            </a:r>
            <a:endParaRPr b="0" i="0" sz="1800" u="none" cap="none" strike="noStrike">
              <a:solidFill>
                <a:schemeClr val="dk1"/>
              </a:solidFill>
              <a:latin typeface="Calibri"/>
              <a:ea typeface="Calibri"/>
              <a:cs typeface="Calibri"/>
              <a:sym typeface="Calibri"/>
            </a:endParaRPr>
          </a:p>
          <a:p>
            <a:pPr indent="-77470" lvl="0" marL="228600" marR="0" rtl="0" algn="l">
              <a:lnSpc>
                <a:spcPct val="60000"/>
              </a:lnSpc>
              <a:spcBef>
                <a:spcPts val="0"/>
              </a:spcBef>
              <a:spcAft>
                <a:spcPts val="0"/>
              </a:spcAft>
              <a:buClr>
                <a:schemeClr val="dk1"/>
              </a:buClr>
              <a:buSzPts val="2380"/>
              <a:buFont typeface="Arial"/>
              <a:buNone/>
            </a:pPr>
            <a:r>
              <a:t/>
            </a:r>
            <a:endParaRPr b="0" i="0" sz="1800" u="none" cap="none" strike="noStrike">
              <a:solidFill>
                <a:schemeClr val="dk1"/>
              </a:solidFill>
              <a:latin typeface="Calibri"/>
              <a:ea typeface="Calibri"/>
              <a:cs typeface="Calibri"/>
              <a:sym typeface="Calibri"/>
            </a:endParaRPr>
          </a:p>
          <a:p>
            <a:pPr indent="-77470" lvl="0" marL="228600" marR="0" rtl="0" algn="l">
              <a:lnSpc>
                <a:spcPct val="60000"/>
              </a:lnSpc>
              <a:spcBef>
                <a:spcPts val="0"/>
              </a:spcBef>
              <a:spcAft>
                <a:spcPts val="0"/>
              </a:spcAft>
              <a:buClr>
                <a:schemeClr val="dk1"/>
              </a:buClr>
              <a:buSzPts val="238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22"/>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17"/>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latin typeface="Helvetica Neue"/>
                <a:ea typeface="Helvetica Neue"/>
                <a:cs typeface="Helvetica Neue"/>
                <a:sym typeface="Helvetica Neue"/>
              </a:rPr>
              <a:t>Structure</a:t>
            </a:r>
            <a:endParaRPr sz="5400">
              <a:solidFill>
                <a:srgbClr val="0489C5"/>
              </a:solidFill>
              <a:latin typeface="Helvetica Neue"/>
              <a:ea typeface="Helvetica Neue"/>
              <a:cs typeface="Helvetica Neue"/>
              <a:sym typeface="Helvetica Neue"/>
            </a:endParaRPr>
          </a:p>
        </p:txBody>
      </p:sp>
      <p:pic>
        <p:nvPicPr>
          <p:cNvPr descr="Titelname.jpeg" id="134" name="Google Shape;134;p17"/>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35" name="Google Shape;135;p17"/>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36" name="Google Shape;136;p17"/>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37" name="Google Shape;137;p17"/>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pic>
        <p:nvPicPr>
          <p:cNvPr descr="Competency Framework Structure copy.jpeg" id="138" name="Google Shape;138;p17"/>
          <p:cNvPicPr preferRelativeResize="0"/>
          <p:nvPr/>
        </p:nvPicPr>
        <p:blipFill rotWithShape="1">
          <a:blip r:embed="rId6">
            <a:alphaModFix/>
          </a:blip>
          <a:srcRect b="0" l="0" r="0" t="0"/>
          <a:stretch/>
        </p:blipFill>
        <p:spPr>
          <a:xfrm>
            <a:off x="297222" y="1527918"/>
            <a:ext cx="11728476" cy="4629150"/>
          </a:xfrm>
          <a:prstGeom prst="rect">
            <a:avLst/>
          </a:prstGeom>
          <a:noFill/>
          <a:ln>
            <a:noFill/>
          </a:ln>
        </p:spPr>
      </p:pic>
      <p:pic>
        <p:nvPicPr>
          <p:cNvPr descr="Competency Framework Structure copy 2.jpeg" id="139" name="Google Shape;139;p17"/>
          <p:cNvPicPr preferRelativeResize="0"/>
          <p:nvPr/>
        </p:nvPicPr>
        <p:blipFill rotWithShape="1">
          <a:blip r:embed="rId7">
            <a:alphaModFix/>
          </a:blip>
          <a:srcRect b="0" l="0" r="0" t="0"/>
          <a:stretch/>
        </p:blipFill>
        <p:spPr>
          <a:xfrm>
            <a:off x="3781425" y="1379071"/>
            <a:ext cx="3762375" cy="22430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3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pic>
        <p:nvPicPr>
          <p:cNvPr descr="alliance_competencyframework_1dic_1.jpg" id="145" name="Google Shape;145;p18"/>
          <p:cNvPicPr preferRelativeResize="0"/>
          <p:nvPr/>
        </p:nvPicPr>
        <p:blipFill rotWithShape="1">
          <a:blip r:embed="rId3">
            <a:alphaModFix/>
          </a:blip>
          <a:srcRect b="0" l="0" r="0" t="0"/>
          <a:stretch/>
        </p:blipFill>
        <p:spPr>
          <a:xfrm>
            <a:off x="0" y="-1"/>
            <a:ext cx="12192001" cy="6862491"/>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19"/>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latin typeface="Helvetica Neue"/>
                <a:ea typeface="Helvetica Neue"/>
                <a:cs typeface="Helvetica Neue"/>
                <a:sym typeface="Helvetica Neue"/>
              </a:rPr>
              <a:t>Indicators</a:t>
            </a:r>
            <a:endParaRPr sz="5400">
              <a:solidFill>
                <a:srgbClr val="0489C5"/>
              </a:solidFill>
              <a:latin typeface="Helvetica Neue"/>
              <a:ea typeface="Helvetica Neue"/>
              <a:cs typeface="Helvetica Neue"/>
              <a:sym typeface="Helvetica Neue"/>
            </a:endParaRPr>
          </a:p>
        </p:txBody>
      </p:sp>
      <p:pic>
        <p:nvPicPr>
          <p:cNvPr descr="Titelname.jpeg" id="152" name="Google Shape;152;p19"/>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53" name="Google Shape;153;p19"/>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54" name="Google Shape;154;p19"/>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55" name="Google Shape;155;p19"/>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156" name="Google Shape;156;p19"/>
          <p:cNvSpPr txBox="1"/>
          <p:nvPr/>
        </p:nvSpPr>
        <p:spPr>
          <a:xfrm>
            <a:off x="604650" y="1619421"/>
            <a:ext cx="10982700" cy="2461200"/>
          </a:xfrm>
          <a:prstGeom prst="rect">
            <a:avLst/>
          </a:prstGeom>
          <a:noFill/>
          <a:ln>
            <a:noFill/>
          </a:ln>
        </p:spPr>
        <p:txBody>
          <a:bodyPr anchorCtr="0" anchor="t" bIns="45700" lIns="91425" spcFirstLastPara="1" rIns="91425" wrap="square" tIns="45700">
            <a:noAutofit/>
          </a:bodyPr>
          <a:lstStyle/>
          <a:p>
            <a:pPr indent="-342900" lvl="0" marL="342900" marR="0" rtl="0" algn="l">
              <a:lnSpc>
                <a:spcPct val="60000"/>
              </a:lnSpc>
              <a:spcBef>
                <a:spcPts val="0"/>
              </a:spcBef>
              <a:spcAft>
                <a:spcPts val="0"/>
              </a:spcAft>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None/>
            </a:pPr>
            <a:r>
              <a:t/>
            </a:r>
            <a:endParaRPr b="0" i="0" sz="1900" u="none" cap="none" strike="noStrike">
              <a:solidFill>
                <a:schemeClr val="dk1"/>
              </a:solidFill>
              <a:latin typeface="Helvetica Neue"/>
              <a:ea typeface="Helvetica Neue"/>
              <a:cs typeface="Helvetica Neue"/>
              <a:sym typeface="Helvetica Neue"/>
            </a:endParaRPr>
          </a:p>
          <a:p>
            <a:pPr indent="0" lvl="0" marL="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361950" lvl="0" marL="342900" marR="0" rtl="0" algn="l">
              <a:lnSpc>
                <a:spcPct val="115000"/>
              </a:lnSpc>
              <a:spcBef>
                <a:spcPts val="0"/>
              </a:spcBef>
              <a:spcAft>
                <a:spcPts val="0"/>
              </a:spcAft>
              <a:buClr>
                <a:schemeClr val="dk1"/>
              </a:buClr>
              <a:buSzPts val="2680"/>
              <a:buFont typeface="Arial"/>
              <a:buChar char="•"/>
            </a:pPr>
            <a:r>
              <a:rPr b="0" i="0" lang="en-US" sz="2100" u="none" cap="none" strike="noStrike">
                <a:solidFill>
                  <a:schemeClr val="dk1"/>
                </a:solidFill>
                <a:latin typeface="Helvetica Neue"/>
                <a:ea typeface="Helvetica Neue"/>
                <a:cs typeface="Helvetica Neue"/>
                <a:sym typeface="Helvetica Neue"/>
              </a:rPr>
              <a:t>Behavioral indicators are </a:t>
            </a:r>
            <a:r>
              <a:rPr b="1" i="0" lang="en-US" sz="2100" u="none" cap="none" strike="noStrike">
                <a:solidFill>
                  <a:schemeClr val="dk1"/>
                </a:solidFill>
                <a:latin typeface="Helvetica Neue"/>
                <a:ea typeface="Helvetica Neue"/>
                <a:cs typeface="Helvetica Neue"/>
                <a:sym typeface="Helvetica Neue"/>
              </a:rPr>
              <a:t>designed to show what effective performance looks like </a:t>
            </a:r>
            <a:r>
              <a:rPr b="0" i="0" lang="en-US" sz="2100" u="none" cap="none" strike="noStrike">
                <a:solidFill>
                  <a:schemeClr val="dk1"/>
                </a:solidFill>
                <a:latin typeface="Helvetica Neue"/>
                <a:ea typeface="Helvetica Neue"/>
                <a:cs typeface="Helvetica Neue"/>
                <a:sym typeface="Helvetica Neue"/>
              </a:rPr>
              <a:t>and </a:t>
            </a:r>
            <a:r>
              <a:rPr b="1" i="0" lang="en-US" sz="2100" u="none" cap="none" strike="noStrike">
                <a:solidFill>
                  <a:schemeClr val="dk1"/>
                </a:solidFill>
                <a:latin typeface="Helvetica Neue"/>
                <a:ea typeface="Helvetica Neue"/>
                <a:cs typeface="Helvetica Neue"/>
                <a:sym typeface="Helvetica Neue"/>
              </a:rPr>
              <a:t>provide examples </a:t>
            </a:r>
            <a:r>
              <a:rPr b="0" i="0" lang="en-US" sz="2100" u="none" cap="none" strike="noStrike">
                <a:solidFill>
                  <a:schemeClr val="dk1"/>
                </a:solidFill>
                <a:latin typeface="Helvetica Neue"/>
                <a:ea typeface="Helvetica Neue"/>
                <a:cs typeface="Helvetica Neue"/>
                <a:sym typeface="Helvetica Neue"/>
              </a:rPr>
              <a:t>of how you can demonstrate the competency at the respective level</a:t>
            </a:r>
            <a:endParaRPr b="0" i="0" sz="2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800"/>
              <a:buFont typeface="Arial"/>
              <a:buNone/>
            </a:pPr>
            <a:r>
              <a:t/>
            </a:r>
            <a:endParaRPr b="0" i="0" sz="2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p:txBody>
      </p:sp>
      <p:sp>
        <p:nvSpPr>
          <p:cNvPr id="157" name="Google Shape;157;p19"/>
          <p:cNvSpPr txBox="1"/>
          <p:nvPr/>
        </p:nvSpPr>
        <p:spPr>
          <a:xfrm>
            <a:off x="2166750" y="3058050"/>
            <a:ext cx="6826800" cy="2729400"/>
          </a:xfrm>
          <a:prstGeom prst="rect">
            <a:avLst/>
          </a:prstGeom>
          <a:noFill/>
          <a:ln>
            <a:noFill/>
          </a:ln>
        </p:spPr>
        <p:txBody>
          <a:bodyPr anchorCtr="0" anchor="t" bIns="45700" lIns="91425" spcFirstLastPara="1" rIns="91425" wrap="square" tIns="45700">
            <a:noAutofit/>
          </a:bodyPr>
          <a:lstStyle/>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0" lvl="0" marL="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None/>
            </a:pPr>
            <a:r>
              <a:rPr b="1" i="0" lang="en-US" sz="2100" u="none" cap="none" strike="noStrike">
                <a:solidFill>
                  <a:schemeClr val="dk1"/>
                </a:solidFill>
                <a:latin typeface="Helvetica Neue"/>
                <a:ea typeface="Helvetica Neue"/>
                <a:cs typeface="Helvetica Neue"/>
                <a:sym typeface="Helvetica Neue"/>
              </a:rPr>
              <a:t>Behavioral indicators </a:t>
            </a:r>
            <a:r>
              <a:rPr b="0" i="0" lang="en-US" sz="2100" u="none" cap="none" strike="noStrike">
                <a:solidFill>
                  <a:schemeClr val="dk1"/>
                </a:solidFill>
                <a:latin typeface="Helvetica Neue"/>
                <a:ea typeface="Helvetica Neue"/>
                <a:cs typeface="Helvetica Neue"/>
                <a:sym typeface="Helvetica Neue"/>
              </a:rPr>
              <a:t>are </a:t>
            </a:r>
            <a:r>
              <a:rPr b="1" i="0" lang="en-US" sz="2100" u="none" cap="none" strike="noStrike">
                <a:solidFill>
                  <a:schemeClr val="dk1"/>
                </a:solidFill>
                <a:latin typeface="Helvetica Neue"/>
                <a:ea typeface="Helvetica Neue"/>
                <a:cs typeface="Helvetica Neue"/>
                <a:sym typeface="Helvetica Neue"/>
              </a:rPr>
              <a:t>listed at 3 levels</a:t>
            </a:r>
            <a:r>
              <a:rPr b="0" i="0" lang="en-US" sz="2100" u="none" cap="none" strike="noStrike">
                <a:solidFill>
                  <a:schemeClr val="dk1"/>
                </a:solidFill>
                <a:latin typeface="Helvetica Neue"/>
                <a:ea typeface="Helvetica Neue"/>
                <a:cs typeface="Helvetica Neue"/>
                <a:sym typeface="Helvetica Neue"/>
              </a:rPr>
              <a:t>:</a:t>
            </a:r>
            <a:endParaRPr b="0" i="0" sz="2100" u="none" cap="none" strike="noStrike">
              <a:solidFill>
                <a:srgbClr val="000000"/>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800"/>
              <a:buFont typeface="Arial"/>
              <a:buNone/>
            </a:pPr>
            <a:r>
              <a:t/>
            </a:r>
            <a:endParaRPr b="0" i="0" sz="2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800"/>
              <a:buFont typeface="Arial"/>
              <a:buNone/>
            </a:pPr>
            <a:r>
              <a:rPr b="1" i="0" lang="en-US" sz="2100" u="none" cap="none" strike="noStrike">
                <a:solidFill>
                  <a:schemeClr val="dk1"/>
                </a:solidFill>
                <a:latin typeface="Helvetica Neue"/>
                <a:ea typeface="Helvetica Neue"/>
                <a:cs typeface="Helvetica Neue"/>
                <a:sym typeface="Helvetica Neue"/>
              </a:rPr>
              <a:t>	Level 1:      </a:t>
            </a:r>
            <a:r>
              <a:rPr b="0" i="0" lang="en-US" sz="2100" u="none" cap="none" strike="noStrike">
                <a:solidFill>
                  <a:schemeClr val="dk1"/>
                </a:solidFill>
                <a:latin typeface="Helvetica Neue"/>
                <a:ea typeface="Helvetica Neue"/>
                <a:cs typeface="Helvetica Neue"/>
                <a:sym typeface="Helvetica Neue"/>
              </a:rPr>
              <a:t>rather new (entry level) </a:t>
            </a:r>
            <a:endParaRPr sz="1700"/>
          </a:p>
          <a:p>
            <a:pPr indent="-228600" lvl="0" marL="228600" marR="0" rtl="0" algn="l">
              <a:lnSpc>
                <a:spcPct val="60000"/>
              </a:lnSpc>
              <a:spcBef>
                <a:spcPts val="0"/>
              </a:spcBef>
              <a:spcAft>
                <a:spcPts val="0"/>
              </a:spcAft>
              <a:buClr>
                <a:srgbClr val="000000"/>
              </a:buClr>
              <a:buSzPts val="1800"/>
              <a:buFont typeface="Arial"/>
              <a:buNone/>
            </a:pPr>
            <a:br>
              <a:rPr b="0" i="0" lang="en-US" sz="2100" u="none" cap="none" strike="noStrike">
                <a:solidFill>
                  <a:schemeClr val="dk1"/>
                </a:solidFill>
                <a:latin typeface="Helvetica Neue"/>
                <a:ea typeface="Helvetica Neue"/>
                <a:cs typeface="Helvetica Neue"/>
                <a:sym typeface="Helvetica Neue"/>
              </a:rPr>
            </a:br>
            <a:r>
              <a:rPr b="1" i="0" lang="en-US" sz="2100" u="none" cap="none" strike="noStrike">
                <a:solidFill>
                  <a:schemeClr val="dk1"/>
                </a:solidFill>
                <a:latin typeface="Helvetica Neue"/>
                <a:ea typeface="Helvetica Neue"/>
                <a:cs typeface="Helvetica Neue"/>
                <a:sym typeface="Helvetica Neue"/>
              </a:rPr>
              <a:t>Level 2       </a:t>
            </a:r>
            <a:r>
              <a:rPr b="0" i="0" lang="en-US" sz="2100" u="none" cap="none" strike="noStrike">
                <a:solidFill>
                  <a:schemeClr val="dk1"/>
                </a:solidFill>
                <a:latin typeface="Helvetica Neue"/>
                <a:ea typeface="Helvetica Neue"/>
                <a:cs typeface="Helvetica Neue"/>
                <a:sym typeface="Helvetica Neue"/>
              </a:rPr>
              <a:t>some experience (mid level)</a:t>
            </a:r>
            <a:endParaRPr b="0" i="0" sz="2100" u="none" cap="none" strike="noStrike">
              <a:solidFill>
                <a:srgbClr val="000000"/>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800"/>
              <a:buFont typeface="Arial"/>
              <a:buNone/>
            </a:pPr>
            <a:r>
              <a:rPr b="0" i="0" lang="en-US" sz="2100" u="none" cap="none" strike="noStrike">
                <a:solidFill>
                  <a:schemeClr val="dk1"/>
                </a:solidFill>
                <a:latin typeface="Helvetica Neue"/>
                <a:ea typeface="Helvetica Neue"/>
                <a:cs typeface="Helvetica Neue"/>
                <a:sym typeface="Helvetica Neue"/>
              </a:rPr>
              <a:t> 		       </a:t>
            </a:r>
            <a:br>
              <a:rPr b="0" i="0" lang="en-US" sz="2100" u="none" cap="none" strike="noStrike">
                <a:solidFill>
                  <a:schemeClr val="dk1"/>
                </a:solidFill>
                <a:latin typeface="Helvetica Neue"/>
                <a:ea typeface="Helvetica Neue"/>
                <a:cs typeface="Helvetica Neue"/>
                <a:sym typeface="Helvetica Neue"/>
              </a:rPr>
            </a:br>
            <a:r>
              <a:rPr b="1" i="0" lang="en-US" sz="2100" u="none" cap="none" strike="noStrike">
                <a:solidFill>
                  <a:schemeClr val="dk1"/>
                </a:solidFill>
                <a:latin typeface="Helvetica Neue"/>
                <a:ea typeface="Helvetica Neue"/>
                <a:cs typeface="Helvetica Neue"/>
                <a:sym typeface="Helvetica Neue"/>
              </a:rPr>
              <a:t>Level 3:      </a:t>
            </a:r>
            <a:r>
              <a:rPr b="0" i="0" lang="en-US" sz="2100" u="none" cap="none" strike="noStrike">
                <a:solidFill>
                  <a:schemeClr val="dk1"/>
                </a:solidFill>
                <a:latin typeface="Helvetica Neue"/>
                <a:ea typeface="Helvetica Neue"/>
                <a:cs typeface="Helvetica Neue"/>
                <a:sym typeface="Helvetica Neue"/>
              </a:rPr>
              <a:t>experts (senior level)</a:t>
            </a:r>
            <a:endParaRPr b="0" i="0" sz="2100" u="none" cap="none" strike="noStrike">
              <a:solidFill>
                <a:schemeClr val="dk1"/>
              </a:solidFill>
              <a:latin typeface="Helvetica Neue"/>
              <a:ea typeface="Helvetica Neue"/>
              <a:cs typeface="Helvetica Neue"/>
              <a:sym typeface="Helvetica Neue"/>
            </a:endParaRPr>
          </a:p>
          <a:p>
            <a:pPr indent="-228600" lvl="0" marL="228600" marR="0" rtl="0" algn="l">
              <a:lnSpc>
                <a:spcPct val="60000"/>
              </a:lnSpc>
              <a:spcBef>
                <a:spcPts val="0"/>
              </a:spcBef>
              <a:spcAft>
                <a:spcPts val="0"/>
              </a:spcAft>
              <a:buClr>
                <a:srgbClr val="000000"/>
              </a:buClr>
              <a:buSzPts val="160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a:p>
            <a:pPr indent="-77470" lvl="0" marL="228600" marR="0" rtl="0" algn="l">
              <a:lnSpc>
                <a:spcPct val="60000"/>
              </a:lnSpc>
              <a:spcBef>
                <a:spcPts val="0"/>
              </a:spcBef>
              <a:spcAft>
                <a:spcPts val="0"/>
              </a:spcAft>
              <a:buClr>
                <a:schemeClr val="dk1"/>
              </a:buClr>
              <a:buSzPts val="2380"/>
              <a:buFont typeface="Arial"/>
              <a:buNone/>
            </a:pPr>
            <a:r>
              <a:t/>
            </a:r>
            <a:endParaRPr b="0" i="0" sz="1900" u="none" cap="none" strike="noStrike">
              <a:solidFill>
                <a:schemeClr val="dk1"/>
              </a:solidFill>
              <a:latin typeface="Helvetica Neue"/>
              <a:ea typeface="Helvetica Neue"/>
              <a:cs typeface="Helvetica Neue"/>
              <a:sym typeface="Helvetica Neue"/>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5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pic>
        <p:nvPicPr>
          <p:cNvPr descr="Titelname.jpeg" id="163" name="Google Shape;163;p20"/>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64" name="Google Shape;164;p20"/>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65" name="Google Shape;165;p20"/>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66" name="Google Shape;166;p20"/>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sp>
        <p:nvSpPr>
          <p:cNvPr id="167" name="Google Shape;167;p20"/>
          <p:cNvSpPr txBox="1"/>
          <p:nvPr>
            <p:ph type="ctrTitle"/>
          </p:nvPr>
        </p:nvSpPr>
        <p:spPr>
          <a:xfrm>
            <a:off x="1008147" y="413639"/>
            <a:ext cx="9144000" cy="877295"/>
          </a:xfrm>
          <a:prstGeom prst="rect">
            <a:avLst/>
          </a:prstGeom>
          <a:noFill/>
          <a:ln>
            <a:noFill/>
          </a:ln>
        </p:spPr>
        <p:txBody>
          <a:bodyPr anchorCtr="0" anchor="b" bIns="45700" lIns="91425" spcFirstLastPara="1" rIns="91425" wrap="square" tIns="45700">
            <a:normAutofit/>
          </a:bodyPr>
          <a:lstStyle/>
          <a:p>
            <a:pPr indent="0" lvl="0" marL="0" rtl="0" algn="ctr">
              <a:lnSpc>
                <a:spcPct val="90000"/>
              </a:lnSpc>
              <a:spcBef>
                <a:spcPts val="0"/>
              </a:spcBef>
              <a:spcAft>
                <a:spcPts val="0"/>
              </a:spcAft>
              <a:buClr>
                <a:srgbClr val="0489C5"/>
              </a:buClr>
              <a:buSzPts val="5400"/>
              <a:buFont typeface="Calibri"/>
              <a:buNone/>
            </a:pPr>
            <a:r>
              <a:rPr lang="en-US" sz="5400">
                <a:solidFill>
                  <a:srgbClr val="0489C5"/>
                </a:solidFill>
              </a:rPr>
              <a:t>Core Values</a:t>
            </a:r>
            <a:endParaRPr sz="5400">
              <a:solidFill>
                <a:srgbClr val="0489C5"/>
              </a:solidFill>
            </a:endParaRPr>
          </a:p>
        </p:txBody>
      </p:sp>
      <p:sp>
        <p:nvSpPr>
          <p:cNvPr id="168" name="Google Shape;168;p20"/>
          <p:cNvSpPr txBox="1"/>
          <p:nvPr/>
        </p:nvSpPr>
        <p:spPr>
          <a:xfrm>
            <a:off x="5257800" y="4574372"/>
            <a:ext cx="6134100" cy="1200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2400" u="none" cap="none" strike="noStrike">
                <a:solidFill>
                  <a:schemeClr val="dk1"/>
                </a:solidFill>
                <a:latin typeface="Helvetica Neue"/>
                <a:ea typeface="Helvetica Neue"/>
                <a:cs typeface="Helvetica Neue"/>
                <a:sym typeface="Helvetica Neue"/>
              </a:rPr>
              <a:t>The 4 core values are </a:t>
            </a:r>
            <a:r>
              <a:rPr b="1" i="0" lang="en-US" sz="2400" u="none" cap="none" strike="noStrike">
                <a:solidFill>
                  <a:schemeClr val="dk1"/>
                </a:solidFill>
                <a:latin typeface="Helvetica Neue"/>
                <a:ea typeface="Helvetica Neue"/>
                <a:cs typeface="Helvetica Neue"/>
                <a:sym typeface="Helvetica Neue"/>
              </a:rPr>
              <a:t>empathy, integrity, diversity and inclusion, </a:t>
            </a:r>
            <a:r>
              <a:rPr b="0" i="0" lang="en-US" sz="2400" u="none" cap="none" strike="noStrike">
                <a:solidFill>
                  <a:schemeClr val="dk1"/>
                </a:solidFill>
                <a:latin typeface="Helvetica Neue"/>
                <a:ea typeface="Helvetica Neue"/>
                <a:cs typeface="Helvetica Neue"/>
                <a:sym typeface="Helvetica Neue"/>
              </a:rPr>
              <a:t>and </a:t>
            </a:r>
            <a:r>
              <a:rPr b="1" i="0" lang="en-US" sz="2400" u="none" cap="none" strike="noStrike">
                <a:solidFill>
                  <a:schemeClr val="dk1"/>
                </a:solidFill>
                <a:latin typeface="Helvetica Neue"/>
                <a:ea typeface="Helvetica Neue"/>
                <a:cs typeface="Helvetica Neue"/>
                <a:sym typeface="Helvetica Neue"/>
              </a:rPr>
              <a:t>accountability</a:t>
            </a:r>
            <a:endParaRPr b="0" i="0" sz="2400" u="none" cap="none" strike="noStrike">
              <a:solidFill>
                <a:schemeClr val="dk1"/>
              </a:solidFill>
              <a:latin typeface="Helvetica Neue"/>
              <a:ea typeface="Helvetica Neue"/>
              <a:cs typeface="Helvetica Neue"/>
              <a:sym typeface="Helvetica Neue"/>
            </a:endParaRPr>
          </a:p>
        </p:txBody>
      </p:sp>
      <p:sp>
        <p:nvSpPr>
          <p:cNvPr id="169" name="Google Shape;169;p20"/>
          <p:cNvSpPr txBox="1"/>
          <p:nvPr/>
        </p:nvSpPr>
        <p:spPr>
          <a:xfrm>
            <a:off x="5257800" y="2536795"/>
            <a:ext cx="5969100" cy="1569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0" i="0" lang="en-US" sz="2400" u="none" cap="none" strike="noStrike">
                <a:solidFill>
                  <a:schemeClr val="dk1"/>
                </a:solidFill>
                <a:latin typeface="Helvetica Neue"/>
                <a:ea typeface="Helvetica Neue"/>
                <a:cs typeface="Helvetica Neue"/>
                <a:sym typeface="Helvetica Neue"/>
              </a:rPr>
              <a:t>Core Values are </a:t>
            </a:r>
            <a:r>
              <a:rPr b="1" i="0" lang="en-US" sz="2400" u="none" cap="none" strike="noStrike">
                <a:solidFill>
                  <a:schemeClr val="dk1"/>
                </a:solidFill>
                <a:latin typeface="Helvetica Neue"/>
                <a:ea typeface="Helvetica Neue"/>
                <a:cs typeface="Helvetica Neue"/>
                <a:sym typeface="Helvetica Neue"/>
              </a:rPr>
              <a:t>fundamental</a:t>
            </a:r>
            <a:r>
              <a:rPr b="0" i="0" lang="en-US" sz="2400" u="none" cap="none" strike="noStrike">
                <a:solidFill>
                  <a:schemeClr val="dk1"/>
                </a:solidFill>
                <a:latin typeface="Helvetica Neue"/>
                <a:ea typeface="Helvetica Neue"/>
                <a:cs typeface="Helvetica Neue"/>
                <a:sym typeface="Helvetica Neue"/>
              </a:rPr>
              <a:t> values that should be employed and role-modelled by all CPHA practitioners. They are </a:t>
            </a:r>
            <a:r>
              <a:rPr b="1" i="0" lang="en-US" sz="2400" u="none" cap="none" strike="noStrike">
                <a:solidFill>
                  <a:schemeClr val="dk1"/>
                </a:solidFill>
                <a:latin typeface="Helvetica Neue"/>
                <a:ea typeface="Helvetica Neue"/>
                <a:cs typeface="Helvetica Neue"/>
                <a:sym typeface="Helvetica Neue"/>
              </a:rPr>
              <a:t>employed in all competencies</a:t>
            </a:r>
            <a:endParaRPr b="0" i="0" sz="2400" u="none" cap="none" strike="noStrike">
              <a:solidFill>
                <a:schemeClr val="dk1"/>
              </a:solidFill>
              <a:latin typeface="Helvetica Neue"/>
              <a:ea typeface="Helvetica Neue"/>
              <a:cs typeface="Helvetica Neue"/>
              <a:sym typeface="Helvetica Neue"/>
            </a:endParaRPr>
          </a:p>
        </p:txBody>
      </p:sp>
      <p:pic>
        <p:nvPicPr>
          <p:cNvPr descr="CV.jpeg" id="170" name="Google Shape;170;p20"/>
          <p:cNvPicPr preferRelativeResize="0"/>
          <p:nvPr/>
        </p:nvPicPr>
        <p:blipFill rotWithShape="1">
          <a:blip r:embed="rId6">
            <a:alphaModFix/>
          </a:blip>
          <a:srcRect b="0" l="0" r="0" t="0"/>
          <a:stretch/>
        </p:blipFill>
        <p:spPr>
          <a:xfrm>
            <a:off x="1317625" y="1995179"/>
            <a:ext cx="2949575" cy="4195238"/>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16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pic>
        <p:nvPicPr>
          <p:cNvPr descr="Titelname.jpeg" id="176" name="Google Shape;176;p21"/>
          <p:cNvPicPr preferRelativeResize="0"/>
          <p:nvPr/>
        </p:nvPicPr>
        <p:blipFill rotWithShape="1">
          <a:blip r:embed="rId3">
            <a:alphaModFix/>
          </a:blip>
          <a:srcRect b="0" l="0" r="0" t="0"/>
          <a:stretch/>
        </p:blipFill>
        <p:spPr>
          <a:xfrm>
            <a:off x="10422467" y="188223"/>
            <a:ext cx="1608667" cy="1249154"/>
          </a:xfrm>
          <a:prstGeom prst="rect">
            <a:avLst/>
          </a:prstGeom>
          <a:noFill/>
          <a:ln>
            <a:noFill/>
          </a:ln>
        </p:spPr>
      </p:pic>
      <p:pic>
        <p:nvPicPr>
          <p:cNvPr descr="long line of CPMS colors.jpeg" id="177" name="Google Shape;177;p21"/>
          <p:cNvPicPr preferRelativeResize="0"/>
          <p:nvPr/>
        </p:nvPicPr>
        <p:blipFill rotWithShape="1">
          <a:blip r:embed="rId4">
            <a:alphaModFix/>
          </a:blip>
          <a:srcRect b="0" l="0" r="0" t="0"/>
          <a:stretch/>
        </p:blipFill>
        <p:spPr>
          <a:xfrm>
            <a:off x="0" y="6553200"/>
            <a:ext cx="5537200" cy="304800"/>
          </a:xfrm>
          <a:prstGeom prst="rect">
            <a:avLst/>
          </a:prstGeom>
          <a:noFill/>
          <a:ln>
            <a:noFill/>
          </a:ln>
        </p:spPr>
      </p:pic>
      <p:pic>
        <p:nvPicPr>
          <p:cNvPr descr="long line of CPMS colors.jpeg" id="178" name="Google Shape;178;p21"/>
          <p:cNvPicPr preferRelativeResize="0"/>
          <p:nvPr/>
        </p:nvPicPr>
        <p:blipFill rotWithShape="1">
          <a:blip r:embed="rId4">
            <a:alphaModFix/>
          </a:blip>
          <a:srcRect b="0" l="0" r="0" t="0"/>
          <a:stretch/>
        </p:blipFill>
        <p:spPr>
          <a:xfrm>
            <a:off x="5486400" y="6553200"/>
            <a:ext cx="5537200" cy="304800"/>
          </a:xfrm>
          <a:prstGeom prst="rect">
            <a:avLst/>
          </a:prstGeom>
          <a:noFill/>
          <a:ln>
            <a:noFill/>
          </a:ln>
        </p:spPr>
      </p:pic>
      <p:pic>
        <p:nvPicPr>
          <p:cNvPr descr="long line of CPMS colors copy.jpeg" id="179" name="Google Shape;179;p21"/>
          <p:cNvPicPr preferRelativeResize="0"/>
          <p:nvPr/>
        </p:nvPicPr>
        <p:blipFill rotWithShape="1">
          <a:blip r:embed="rId5">
            <a:alphaModFix/>
          </a:blip>
          <a:srcRect b="0" l="0" r="0" t="0"/>
          <a:stretch/>
        </p:blipFill>
        <p:spPr>
          <a:xfrm>
            <a:off x="8483600" y="6559550"/>
            <a:ext cx="3708400" cy="298450"/>
          </a:xfrm>
          <a:prstGeom prst="rect">
            <a:avLst/>
          </a:prstGeom>
          <a:noFill/>
          <a:ln>
            <a:noFill/>
          </a:ln>
        </p:spPr>
      </p:pic>
      <p:pic>
        <p:nvPicPr>
          <p:cNvPr descr="CV.jpeg" id="180" name="Google Shape;180;p21"/>
          <p:cNvPicPr preferRelativeResize="0"/>
          <p:nvPr/>
        </p:nvPicPr>
        <p:blipFill rotWithShape="1">
          <a:blip r:embed="rId6">
            <a:alphaModFix/>
          </a:blip>
          <a:srcRect b="0" l="0" r="0" t="0"/>
          <a:stretch/>
        </p:blipFill>
        <p:spPr>
          <a:xfrm>
            <a:off x="8569325" y="1930400"/>
            <a:ext cx="2781407" cy="3956050"/>
          </a:xfrm>
          <a:prstGeom prst="rect">
            <a:avLst/>
          </a:prstGeom>
          <a:noFill/>
          <a:ln>
            <a:noFill/>
          </a:ln>
        </p:spPr>
      </p:pic>
      <p:pic>
        <p:nvPicPr>
          <p:cNvPr descr="Core Values indicators.jpg" id="181" name="Google Shape;181;p21"/>
          <p:cNvPicPr preferRelativeResize="0"/>
          <p:nvPr/>
        </p:nvPicPr>
        <p:blipFill rotWithShape="1">
          <a:blip r:embed="rId7">
            <a:alphaModFix/>
          </a:blip>
          <a:srcRect b="0" l="0" r="0" t="0"/>
          <a:stretch/>
        </p:blipFill>
        <p:spPr>
          <a:xfrm>
            <a:off x="50800" y="-26056"/>
            <a:ext cx="7797800" cy="6884056"/>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